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0" r:id="rId5"/>
    <p:sldId id="259" r:id="rId6"/>
    <p:sldId id="266" r:id="rId7"/>
    <p:sldId id="264" r:id="rId8"/>
    <p:sldId id="267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4/7/2022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8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84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25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n-und-trinken.de/colomba-pasquale" TargetMode="External"/><Relationship Id="rId7" Type="http://schemas.openxmlformats.org/officeDocument/2006/relationships/hyperlink" Target="http://www.das-osterportal.de/italien.html" TargetMode="External"/><Relationship Id="rId2" Type="http://schemas.openxmlformats.org/officeDocument/2006/relationships/hyperlink" Target="https://de.wikipedia.org/wiki/Colomba_pasqua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entisch-italienisch-kochen.de/ostern-in-italien/" TargetMode="External"/><Relationship Id="rId5" Type="http://schemas.openxmlformats.org/officeDocument/2006/relationships/hyperlink" Target="https://www.faz.net/aktuell/gesellschaft/tiere/osterlamm-italien-streitet-ueber-oster-tradition-14970976.html" TargetMode="External"/><Relationship Id="rId4" Type="http://schemas.openxmlformats.org/officeDocument/2006/relationships/hyperlink" Target="https://www.alpenweit.de/magazin/italienischer-colomb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B2EC9-B7DF-2144-9614-69D222A7B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Pasqua in Italia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6CAEE0-3436-E048-9E09-66983D892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8890" y="4682063"/>
            <a:ext cx="9070848" cy="457201"/>
          </a:xfrm>
        </p:spPr>
        <p:txBody>
          <a:bodyPr>
            <a:normAutofit fontScale="92500" lnSpcReduction="20000"/>
          </a:bodyPr>
          <a:lstStyle/>
          <a:p>
            <a:endParaRPr lang="de-DE"/>
          </a:p>
          <a:p>
            <a:r>
              <a:rPr lang="de-DE"/>
              <a:t>Emma B., Nina, Luana, Emma H., </a:t>
            </a:r>
            <a:r>
              <a:rPr lang="de-DE" err="1"/>
              <a:t>Yana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8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BEE43-3C65-9C48-B2E6-D54706B4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de-DE" dirty="0" err="1"/>
              <a:t>Venerdì</a:t>
            </a:r>
            <a:r>
              <a:rPr lang="de-DE" dirty="0"/>
              <a:t> </a:t>
            </a:r>
            <a:r>
              <a:rPr lang="de-DE" dirty="0" err="1"/>
              <a:t>santo</a:t>
            </a:r>
            <a:r>
              <a:rPr lang="de-DE" dirty="0"/>
              <a:t> 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DCAFFC-D686-634F-B321-6131B98B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7" r="12870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BF283-C987-4A4D-812D-77D4007D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24" y="2445851"/>
            <a:ext cx="4602152" cy="3596880"/>
          </a:xfrm>
        </p:spPr>
        <p:txBody>
          <a:bodyPr>
            <a:normAutofit/>
          </a:bodyPr>
          <a:lstStyle/>
          <a:p>
            <a:r>
              <a:rPr lang="de-DE"/>
              <a:t>in </a:t>
            </a:r>
            <a:r>
              <a:rPr lang="de-DE" err="1"/>
              <a:t>tedesco</a:t>
            </a:r>
            <a:r>
              <a:rPr lang="de-DE"/>
              <a:t>: Karfreitag</a:t>
            </a:r>
          </a:p>
          <a:p>
            <a:r>
              <a:rPr lang="de-DE"/>
              <a:t>Abends: festliche Prozession, Menschen schweigen, während Kirchenkreuz zur Erinnerung an Leidensweg Jesu durch Straßen getragen wird</a:t>
            </a:r>
          </a:p>
        </p:txBody>
      </p:sp>
    </p:spTree>
    <p:extLst>
      <p:ext uri="{BB962C8B-B14F-4D97-AF65-F5344CB8AC3E}">
        <p14:creationId xmlns:p14="http://schemas.microsoft.com/office/powerpoint/2010/main" val="88377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7785C-11F4-8745-B235-1752B091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de-DE"/>
              <a:t>La </a:t>
            </a:r>
            <a:r>
              <a:rPr lang="de-DE" err="1"/>
              <a:t>Pasquetta</a:t>
            </a:r>
            <a:r>
              <a:rPr lang="de-DE"/>
              <a:t> 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FC67B06-867A-4D0B-8E72-3D1CBBABF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2DA6F1-EE0D-4BF0-B5FE-BF303A6B8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B9C514-1055-E241-B16F-11747D63E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21" r="-1" b="16116"/>
          <a:stretch/>
        </p:blipFill>
        <p:spPr>
          <a:xfrm>
            <a:off x="820198" y="809244"/>
            <a:ext cx="3639312" cy="2539322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86959D2C-CC35-CA42-94C4-11B2F5763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r="4" b="5507"/>
          <a:stretch/>
        </p:blipFill>
        <p:spPr>
          <a:xfrm>
            <a:off x="820198" y="3509431"/>
            <a:ext cx="3639312" cy="253932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F0F26-3040-464D-A0BF-14DE9FA6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r>
              <a:rPr lang="de-DE" dirty="0"/>
              <a:t>Am Ostermontag geht man mit Familie und Freunden zusammen </a:t>
            </a:r>
            <a:r>
              <a:rPr lang="de-DE" dirty="0" err="1"/>
              <a:t>pickinicken</a:t>
            </a:r>
            <a:endParaRPr lang="de-DE" dirty="0"/>
          </a:p>
          <a:p>
            <a:r>
              <a:rPr lang="de-DE" dirty="0"/>
              <a:t>Hierbei darf die </a:t>
            </a:r>
            <a:r>
              <a:rPr lang="de-DE" dirty="0" err="1"/>
              <a:t>Torta</a:t>
            </a:r>
            <a:r>
              <a:rPr lang="de-DE" dirty="0"/>
              <a:t> di </a:t>
            </a:r>
            <a:r>
              <a:rPr lang="de-DE" dirty="0" err="1"/>
              <a:t>pasquetta</a:t>
            </a:r>
            <a:r>
              <a:rPr lang="de-DE" dirty="0"/>
              <a:t> (ein herzhafter Kuchen aus Blätterteig, gekochten Eiern, Ricotta und Spinat )nicht fehlen </a:t>
            </a:r>
          </a:p>
          <a:p>
            <a:r>
              <a:rPr lang="de-DE" dirty="0"/>
              <a:t>An Ostern beginnt die </a:t>
            </a:r>
            <a:r>
              <a:rPr lang="de-DE" dirty="0" err="1"/>
              <a:t>Eisssaison</a:t>
            </a:r>
            <a:r>
              <a:rPr lang="de-DE" dirty="0"/>
              <a:t>, weshalb die </a:t>
            </a:r>
            <a:r>
              <a:rPr lang="de-DE" dirty="0" err="1"/>
              <a:t>Gelaterie</a:t>
            </a:r>
            <a:r>
              <a:rPr lang="de-DE" dirty="0"/>
              <a:t> gestürmt werden.</a:t>
            </a:r>
          </a:p>
          <a:p>
            <a:r>
              <a:rPr lang="de-DE" dirty="0"/>
              <a:t>Am Abend wird romantisch im Restaurant oder zu Hause bei Kerzenlicht gegessen </a:t>
            </a:r>
          </a:p>
        </p:txBody>
      </p:sp>
    </p:spTree>
    <p:extLst>
      <p:ext uri="{BB962C8B-B14F-4D97-AF65-F5344CB8AC3E}">
        <p14:creationId xmlns:p14="http://schemas.microsoft.com/office/powerpoint/2010/main" val="393390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A3E9E89E-C8AD-5E42-B032-FF5D4EB77495}"/>
              </a:ext>
            </a:extLst>
          </p:cNvPr>
          <p:cNvSpPr txBox="1"/>
          <p:nvPr/>
        </p:nvSpPr>
        <p:spPr>
          <a:xfrm>
            <a:off x="6579450" y="727627"/>
            <a:ext cx="495755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L‘agnello arrosto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F6D26F7-222A-744C-A508-2010A37A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2193844"/>
            <a:ext cx="4414438" cy="248312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DF46EA-68DE-9A4E-87F5-DB172194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Der </a:t>
            </a:r>
            <a:r>
              <a:rPr lang="en-US" dirty="0" err="1"/>
              <a:t>Lammbraten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an </a:t>
            </a:r>
            <a:r>
              <a:rPr lang="en-US" dirty="0" err="1"/>
              <a:t>Ostern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Tradition in </a:t>
            </a:r>
            <a:r>
              <a:rPr lang="en-US" dirty="0" err="1"/>
              <a:t>Italien</a:t>
            </a:r>
            <a:r>
              <a:rPr lang="en-US" dirty="0"/>
              <a:t>.</a:t>
            </a:r>
          </a:p>
          <a:p>
            <a:r>
              <a:rPr lang="en-US" dirty="0" err="1"/>
              <a:t>Damit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einerseits</a:t>
            </a:r>
            <a:r>
              <a:rPr lang="en-US" dirty="0"/>
              <a:t> </a:t>
            </a:r>
            <a:r>
              <a:rPr lang="en-US" dirty="0" err="1"/>
              <a:t>symbolisch</a:t>
            </a:r>
            <a:r>
              <a:rPr lang="en-US" dirty="0"/>
              <a:t> der Winter </a:t>
            </a:r>
            <a:r>
              <a:rPr lang="en-US" dirty="0" err="1"/>
              <a:t>verabschiedet</a:t>
            </a:r>
            <a:r>
              <a:rPr lang="en-US" dirty="0"/>
              <a:t> und der </a:t>
            </a:r>
            <a:r>
              <a:rPr lang="en-US" dirty="0" err="1"/>
              <a:t>Frühling</a:t>
            </a:r>
            <a:r>
              <a:rPr lang="en-US" dirty="0"/>
              <a:t> </a:t>
            </a:r>
            <a:r>
              <a:rPr lang="en-US" dirty="0" err="1"/>
              <a:t>willkommen</a:t>
            </a:r>
            <a:r>
              <a:rPr lang="en-US" dirty="0"/>
              <a:t> </a:t>
            </a:r>
            <a:r>
              <a:rPr lang="en-US" dirty="0" err="1"/>
              <a:t>geheißen</a:t>
            </a:r>
            <a:endParaRPr lang="en-US" dirty="0"/>
          </a:p>
          <a:p>
            <a:r>
              <a:rPr lang="en-US" dirty="0"/>
              <a:t>Das </a:t>
            </a:r>
            <a:r>
              <a:rPr lang="en-US" dirty="0" err="1"/>
              <a:t>Lamm</a:t>
            </a:r>
            <a:r>
              <a:rPr lang="en-US" dirty="0"/>
              <a:t> </a:t>
            </a:r>
            <a:r>
              <a:rPr lang="en-US" dirty="0" err="1"/>
              <a:t>erinnert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an das </a:t>
            </a:r>
            <a:r>
              <a:rPr lang="en-US" dirty="0" err="1"/>
              <a:t>geopferte</a:t>
            </a:r>
            <a:r>
              <a:rPr lang="en-US" dirty="0"/>
              <a:t> „</a:t>
            </a:r>
            <a:r>
              <a:rPr lang="en-US" dirty="0" err="1"/>
              <a:t>Lamm</a:t>
            </a:r>
            <a:r>
              <a:rPr lang="en-US" dirty="0"/>
              <a:t> </a:t>
            </a:r>
            <a:r>
              <a:rPr lang="en-US" dirty="0" err="1"/>
              <a:t>Gottes</a:t>
            </a:r>
            <a:r>
              <a:rPr lang="en-US" dirty="0"/>
              <a:t>,“ </a:t>
            </a:r>
            <a:r>
              <a:rPr lang="en-US" dirty="0" err="1"/>
              <a:t>wie</a:t>
            </a:r>
            <a:r>
              <a:rPr lang="en-US" dirty="0"/>
              <a:t> Jesus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Johannesevangelium</a:t>
            </a:r>
            <a:r>
              <a:rPr lang="en-US" dirty="0"/>
              <a:t> </a:t>
            </a:r>
            <a:r>
              <a:rPr lang="en-US" dirty="0" err="1"/>
              <a:t>bezeichnet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und an seine </a:t>
            </a:r>
            <a:r>
              <a:rPr lang="en-US" dirty="0" err="1"/>
              <a:t>Auferstehung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9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7D7AA6-4AFD-DF43-B83F-8781BE36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de-DE"/>
              <a:t>La </a:t>
            </a:r>
            <a:r>
              <a:rPr lang="de-DE" err="1"/>
              <a:t>colomba</a:t>
            </a:r>
            <a:r>
              <a:rPr lang="de-DE"/>
              <a:t> </a:t>
            </a:r>
            <a:r>
              <a:rPr lang="de-DE" err="1"/>
              <a:t>pasquale</a:t>
            </a:r>
            <a:r>
              <a:rPr lang="de-DE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36021F-DCB7-BA4E-BE55-DD958614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de-DE"/>
              <a:t>Ostertaube: Osterkuchen ähnlich —&gt; soll Friedenstaube darstellen </a:t>
            </a:r>
          </a:p>
          <a:p>
            <a:r>
              <a:rPr lang="de-DE"/>
              <a:t>Teil des alljährlichen Osterpicknicks (Nachtisch) </a:t>
            </a:r>
          </a:p>
          <a:p>
            <a:r>
              <a:rPr lang="de-DE"/>
              <a:t>Typisch ist Verwendung von Mandeln, Aprikosenkernen, Haselnüssen, Cashewnüsse, Orangeat/Zitronat im Teig </a:t>
            </a:r>
          </a:p>
          <a:p>
            <a:r>
              <a:rPr lang="de-DE"/>
              <a:t>Bestreut mit Mandelblättchen + Hagelzucker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7288C-2F07-CA4D-B0D0-34FEA2CA0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2" r="28960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DCEC2-17AE-DC4F-9790-87848313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de-DE" sz="3700"/>
              <a:t>Il </a:t>
            </a:r>
            <a:r>
              <a:rPr lang="de-DE" sz="3700" err="1"/>
              <a:t>coniglietto</a:t>
            </a:r>
            <a:r>
              <a:rPr lang="de-DE" sz="3700"/>
              <a:t> </a:t>
            </a:r>
            <a:r>
              <a:rPr lang="de-DE" sz="3700" err="1"/>
              <a:t>pasquale</a:t>
            </a:r>
            <a:r>
              <a:rPr lang="de-DE" sz="3700"/>
              <a:t> e </a:t>
            </a:r>
            <a:r>
              <a:rPr lang="de-DE" sz="3700" err="1"/>
              <a:t>l´uovo</a:t>
            </a:r>
            <a:endParaRPr lang="de-DE" sz="3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E9AA223-F2DB-9F4A-9F9B-1291DA2D5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-2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04E9D-3ADE-BA4B-BC88-E369E084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de-DE" dirty="0"/>
              <a:t>In Italien kommt der Osterhase, anders als in Deutschland, an Ostern nicht.</a:t>
            </a:r>
          </a:p>
          <a:p>
            <a:r>
              <a:rPr lang="de-DE" dirty="0"/>
              <a:t>Statt versteckten Eiern vom Osterhasen, bekommen die Kinder große, verpackte Ostereier, in denen kitschiges Spielzeug steckt.</a:t>
            </a:r>
          </a:p>
        </p:txBody>
      </p:sp>
    </p:spTree>
    <p:extLst>
      <p:ext uri="{BB962C8B-B14F-4D97-AF65-F5344CB8AC3E}">
        <p14:creationId xmlns:p14="http://schemas.microsoft.com/office/powerpoint/2010/main" val="24166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8EC4E-5E3D-3A41-AC3E-11586727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</a:t>
            </a:r>
            <a:r>
              <a:rPr lang="de-DE" err="1"/>
              <a:t>Pasqua</a:t>
            </a:r>
            <a:r>
              <a:rPr lang="de-DE"/>
              <a:t> con i </a:t>
            </a:r>
            <a:r>
              <a:rPr lang="de-DE" err="1"/>
              <a:t>tuoi</a:t>
            </a:r>
            <a:r>
              <a:rPr lang="de-DE"/>
              <a:t>, </a:t>
            </a:r>
            <a:r>
              <a:rPr lang="de-DE" err="1"/>
              <a:t>pasquetta</a:t>
            </a:r>
            <a:r>
              <a:rPr lang="de-DE"/>
              <a:t> con i </a:t>
            </a:r>
            <a:r>
              <a:rPr lang="de-DE" err="1"/>
              <a:t>vuoi</a:t>
            </a:r>
            <a:r>
              <a:rPr lang="de-DE"/>
              <a:t>.“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0E409F-1831-C049-A4C5-75CBC8D3C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- Italienisches Sprichwort -</a:t>
            </a:r>
          </a:p>
        </p:txBody>
      </p:sp>
    </p:spTree>
    <p:extLst>
      <p:ext uri="{BB962C8B-B14F-4D97-AF65-F5344CB8AC3E}">
        <p14:creationId xmlns:p14="http://schemas.microsoft.com/office/powerpoint/2010/main" val="126841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F7C01-B3E3-074D-968B-E2FFC04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Buona </a:t>
            </a:r>
            <a:r>
              <a:rPr lang="de-DE" err="1"/>
              <a:t>Pasqua</a:t>
            </a:r>
            <a:r>
              <a:rPr lang="de-DE"/>
              <a:t>! </a:t>
            </a:r>
            <a:r>
              <a:rPr lang="de-DE">
                <a:sym typeface="Wingdings" pitchFamily="2" charset="2"/>
              </a:rPr>
              <a:t></a:t>
            </a:r>
            <a:r>
              <a:rPr lang="de-DE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E40607F-4289-7D4C-B225-7E2EE45BA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6455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FB19F-621B-4A42-9547-137F4924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EAC001-8FD0-5F40-AD1D-60C46F8C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hlinkClick r:id="rId2"/>
              </a:rPr>
              <a:t>https://de.wikipedia.org/wiki/</a:t>
            </a:r>
            <a:r>
              <a:rPr lang="de-DE" err="1">
                <a:hlinkClick r:id="rId2"/>
              </a:rPr>
              <a:t>Colomba_pasquale</a:t>
            </a:r>
            <a:endParaRPr lang="de-DE"/>
          </a:p>
          <a:p>
            <a:r>
              <a:rPr lang="de-DE">
                <a:hlinkClick r:id="rId3"/>
              </a:rPr>
              <a:t>https://www.essen-und-trinken.de/</a:t>
            </a:r>
            <a:r>
              <a:rPr lang="de-DE" err="1">
                <a:hlinkClick r:id="rId3"/>
              </a:rPr>
              <a:t>colomba-pasquale</a:t>
            </a:r>
            <a:endParaRPr lang="de-DE"/>
          </a:p>
          <a:p>
            <a:r>
              <a:rPr lang="de-DE">
                <a:hlinkClick r:id="rId4"/>
              </a:rPr>
              <a:t>https://www.alpenweit.de/</a:t>
            </a:r>
            <a:r>
              <a:rPr lang="de-DE" err="1">
                <a:hlinkClick r:id="rId4"/>
              </a:rPr>
              <a:t>magazin</a:t>
            </a:r>
            <a:r>
              <a:rPr lang="de-DE">
                <a:hlinkClick r:id="rId4"/>
              </a:rPr>
              <a:t>/</a:t>
            </a:r>
            <a:r>
              <a:rPr lang="de-DE" err="1">
                <a:hlinkClick r:id="rId4"/>
              </a:rPr>
              <a:t>italienischer-colomba</a:t>
            </a:r>
            <a:r>
              <a:rPr lang="de-DE">
                <a:hlinkClick r:id="rId4"/>
              </a:rPr>
              <a:t>/</a:t>
            </a:r>
            <a:endParaRPr lang="de-DE"/>
          </a:p>
          <a:p>
            <a:r>
              <a:rPr lang="de-DE">
                <a:hlinkClick r:id="rId5"/>
              </a:rPr>
              <a:t>https://www.faz.net/aktuell/</a:t>
            </a:r>
            <a:r>
              <a:rPr lang="de-DE" err="1">
                <a:hlinkClick r:id="rId5"/>
              </a:rPr>
              <a:t>gesellschaft</a:t>
            </a:r>
            <a:r>
              <a:rPr lang="de-DE">
                <a:hlinkClick r:id="rId5"/>
              </a:rPr>
              <a:t>/</a:t>
            </a:r>
            <a:r>
              <a:rPr lang="de-DE" err="1">
                <a:hlinkClick r:id="rId5"/>
              </a:rPr>
              <a:t>tiere</a:t>
            </a:r>
            <a:r>
              <a:rPr lang="de-DE">
                <a:hlinkClick r:id="rId5"/>
              </a:rPr>
              <a:t>/</a:t>
            </a:r>
            <a:r>
              <a:rPr lang="de-DE" err="1">
                <a:hlinkClick r:id="rId5"/>
              </a:rPr>
              <a:t>osterlamm-italien</a:t>
            </a:r>
            <a:r>
              <a:rPr lang="de-DE">
                <a:hlinkClick r:id="rId5"/>
              </a:rPr>
              <a:t>-</a:t>
            </a:r>
            <a:r>
              <a:rPr lang="de-DE" err="1">
                <a:hlinkClick r:id="rId5"/>
              </a:rPr>
              <a:t>streitet-ueber-oster</a:t>
            </a:r>
            <a:r>
              <a:rPr lang="de-DE">
                <a:hlinkClick r:id="rId5"/>
              </a:rPr>
              <a:t>-tradition-14970976.html</a:t>
            </a:r>
            <a:endParaRPr lang="de-DE"/>
          </a:p>
          <a:p>
            <a:r>
              <a:rPr lang="de-DE">
                <a:hlinkClick r:id="rId6"/>
              </a:rPr>
              <a:t>https://authentisch-italienisch-kochen.de/</a:t>
            </a:r>
            <a:r>
              <a:rPr lang="de-DE" err="1">
                <a:hlinkClick r:id="rId6"/>
              </a:rPr>
              <a:t>ostern-in-italien</a:t>
            </a:r>
            <a:r>
              <a:rPr lang="de-DE">
                <a:hlinkClick r:id="rId6"/>
              </a:rPr>
              <a:t>/</a:t>
            </a:r>
            <a:endParaRPr lang="de-DE"/>
          </a:p>
          <a:p>
            <a:r>
              <a:rPr lang="de-DE" b="0" i="0">
                <a:effectLst/>
                <a:latin typeface="Helvetica" pitchFamily="2" charset="0"/>
                <a:hlinkClick r:id="rId7"/>
              </a:rPr>
              <a:t>http://</a:t>
            </a:r>
            <a:r>
              <a:rPr lang="de-DE" b="0" i="0" err="1">
                <a:effectLst/>
                <a:latin typeface="Helvetica" pitchFamily="2" charset="0"/>
                <a:hlinkClick r:id="rId7"/>
              </a:rPr>
              <a:t>www.das-osterportal.de</a:t>
            </a:r>
            <a:r>
              <a:rPr lang="de-DE" b="0" i="0">
                <a:effectLst/>
                <a:latin typeface="Helvetica" pitchFamily="2" charset="0"/>
                <a:hlinkClick r:id="rId7"/>
              </a:rPr>
              <a:t>/</a:t>
            </a:r>
            <a:r>
              <a:rPr lang="de-DE" b="0" i="0" err="1">
                <a:effectLst/>
                <a:latin typeface="Helvetica" pitchFamily="2" charset="0"/>
                <a:hlinkClick r:id="rId7"/>
              </a:rPr>
              <a:t>italien.html</a:t>
            </a:r>
            <a:endParaRPr lang="de-DE">
              <a:effectLst/>
              <a:latin typeface="Helvetica" pitchFamily="2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126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Helvetica</vt:lpstr>
      <vt:lpstr>Savon</vt:lpstr>
      <vt:lpstr>Pasqua in Italia</vt:lpstr>
      <vt:lpstr>Venerdì santo </vt:lpstr>
      <vt:lpstr>La Pasquetta </vt:lpstr>
      <vt:lpstr>PowerPoint-Präsentation</vt:lpstr>
      <vt:lpstr>La colomba pasquale </vt:lpstr>
      <vt:lpstr>Il coniglietto pasquale e l´uovo</vt:lpstr>
      <vt:lpstr>„Pasqua con i tuoi, pasquetta con i vuoi.“</vt:lpstr>
      <vt:lpstr>Buona Pasqua! 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Pasqua in Italia</dc:title>
  <dc:creator>broyan14</dc:creator>
  <cp:lastModifiedBy>weibea</cp:lastModifiedBy>
  <cp:revision>2</cp:revision>
  <dcterms:created xsi:type="dcterms:W3CDTF">2022-04-05T12:17:13Z</dcterms:created>
  <dcterms:modified xsi:type="dcterms:W3CDTF">2022-04-07T07:20:03Z</dcterms:modified>
</cp:coreProperties>
</file>