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0" r:id="rId3"/>
    <p:sldId id="282" r:id="rId4"/>
    <p:sldId id="271" r:id="rId5"/>
    <p:sldId id="283" r:id="rId6"/>
    <p:sldId id="273" r:id="rId7"/>
    <p:sldId id="284" r:id="rId8"/>
    <p:sldId id="291" r:id="rId9"/>
    <p:sldId id="285" r:id="rId10"/>
    <p:sldId id="276" r:id="rId11"/>
    <p:sldId id="286" r:id="rId12"/>
    <p:sldId id="287" r:id="rId13"/>
    <p:sldId id="288" r:id="rId14"/>
    <p:sldId id="292" r:id="rId15"/>
    <p:sldId id="289"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p>
        </p:txBody>
      </p:sp>
      <p:sp>
        <p:nvSpPr>
          <p:cNvPr id="3" name="Unt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21.01.25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40431669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21.01.25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16992067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8724900" y="365125"/>
            <a:ext cx="2628900" cy="5811838"/>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21.01.25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099589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D3EB3054-B75A-4BD7-8B3E-8DC0F614FAF3}" type="datetimeFigureOut">
              <a:rPr lang="de-DE" smtClean="0"/>
              <a:t>21.01.25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332005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p>
        </p:txBody>
      </p:sp>
      <p:sp>
        <p:nvSpPr>
          <p:cNvPr id="3" name="Textplatzhalter 2"/>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D3EB3054-B75A-4BD7-8B3E-8DC0F614FAF3}" type="datetimeFigureOut">
              <a:rPr lang="de-DE" smtClean="0"/>
              <a:t>21.01.25</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8355856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D3EB3054-B75A-4BD7-8B3E-8DC0F614FAF3}" type="datetimeFigureOut">
              <a:rPr lang="de-DE" smtClean="0"/>
              <a:t>21.01.25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7429017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de-DE"/>
              <a:t>Titelmasterformat durch Klicken bearbeiten</a:t>
            </a:r>
          </a:p>
        </p:txBody>
      </p:sp>
      <p:sp>
        <p:nvSpPr>
          <p:cNvPr id="3" name="Textplatzhalt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D3EB3054-B75A-4BD7-8B3E-8DC0F614FAF3}" type="datetimeFigureOut">
              <a:rPr lang="de-DE" smtClean="0"/>
              <a:t>21.01.25</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024084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D3EB3054-B75A-4BD7-8B3E-8DC0F614FAF3}" type="datetimeFigureOut">
              <a:rPr lang="de-DE" smtClean="0"/>
              <a:t>21.01.25</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4402064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D3EB3054-B75A-4BD7-8B3E-8DC0F614FAF3}" type="datetimeFigureOut">
              <a:rPr lang="de-DE" smtClean="0"/>
              <a:t>21.01.25</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087692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Inhaltsplatzhalt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21.01.25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34538832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p>
        </p:txBody>
      </p:sp>
      <p:sp>
        <p:nvSpPr>
          <p:cNvPr id="3" name="Bildplatzhalt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umsplatzhalter 4"/>
          <p:cNvSpPr>
            <a:spLocks noGrp="1"/>
          </p:cNvSpPr>
          <p:nvPr>
            <p:ph type="dt" sz="half" idx="10"/>
          </p:nvPr>
        </p:nvSpPr>
        <p:spPr/>
        <p:txBody>
          <a:bodyPr/>
          <a:lstStyle/>
          <a:p>
            <a:fld id="{D3EB3054-B75A-4BD7-8B3E-8DC0F614FAF3}" type="datetimeFigureOut">
              <a:rPr lang="de-DE" smtClean="0"/>
              <a:t>21.01.25</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802006FE-6571-4354-8775-F8708372C227}" type="slidenum">
              <a:rPr lang="de-DE" smtClean="0"/>
              <a:t>‹Nr.›</a:t>
            </a:fld>
            <a:endParaRPr lang="de-DE"/>
          </a:p>
        </p:txBody>
      </p:sp>
    </p:spTree>
    <p:extLst>
      <p:ext uri="{BB962C8B-B14F-4D97-AF65-F5344CB8AC3E}">
        <p14:creationId xmlns:p14="http://schemas.microsoft.com/office/powerpoint/2010/main" val="25098887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3EB3054-B75A-4BD7-8B3E-8DC0F614FAF3}" type="datetimeFigureOut">
              <a:rPr lang="de-DE" smtClean="0"/>
              <a:t>21.01.25</a:t>
            </a:fld>
            <a:endParaRPr lang="de-DE"/>
          </a:p>
        </p:txBody>
      </p:sp>
      <p:sp>
        <p:nvSpPr>
          <p:cNvPr id="5" name="Fußzeilenplatzhalt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e-DE"/>
          </a:p>
        </p:txBody>
      </p:sp>
      <p:sp>
        <p:nvSpPr>
          <p:cNvPr id="6" name="Foliennummernplatzhalt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2006FE-6571-4354-8775-F8708372C227}" type="slidenum">
              <a:rPr lang="de-DE" smtClean="0"/>
              <a:t>‹Nr.›</a:t>
            </a:fld>
            <a:endParaRPr lang="de-DE"/>
          </a:p>
        </p:txBody>
      </p:sp>
    </p:spTree>
    <p:extLst>
      <p:ext uri="{BB962C8B-B14F-4D97-AF65-F5344CB8AC3E}">
        <p14:creationId xmlns:p14="http://schemas.microsoft.com/office/powerpoint/2010/main" val="5947254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pic>
        <p:nvPicPr>
          <p:cNvPr id="3" name="Grafik 2" descr="Ein Bild, das Flagge, Blau, Electric Blue (Farbe), Majorelle Blue enthält.&#10;&#10;Beschreibung automatisch generiert.">
            <a:extLst>
              <a:ext uri="{FF2B5EF4-FFF2-40B4-BE49-F238E27FC236}">
                <a16:creationId xmlns:a16="http://schemas.microsoft.com/office/drawing/2014/main" id="{72CF4B18-3BF2-47ED-0CC2-5593AFAEE580}"/>
              </a:ext>
            </a:extLst>
          </p:cNvPr>
          <p:cNvPicPr>
            <a:picLocks noChangeAspect="1"/>
          </p:cNvPicPr>
          <p:nvPr/>
        </p:nvPicPr>
        <p:blipFill>
          <a:blip r:embed="rId2">
            <a:alphaModFix amt="50000"/>
          </a:blip>
          <a:srcRect t="8208" b="7522"/>
          <a:stretch/>
        </p:blipFill>
        <p:spPr>
          <a:xfrm>
            <a:off x="20" y="0"/>
            <a:ext cx="12191980" cy="6857999"/>
          </a:xfrm>
          <a:prstGeom prst="rect">
            <a:avLst/>
          </a:prstGeom>
        </p:spPr>
      </p:pic>
      <p:sp>
        <p:nvSpPr>
          <p:cNvPr id="2" name="Titel 1"/>
          <p:cNvSpPr>
            <a:spLocks noGrp="1"/>
          </p:cNvSpPr>
          <p:nvPr>
            <p:ph type="ctrTitle"/>
          </p:nvPr>
        </p:nvSpPr>
        <p:spPr>
          <a:xfrm>
            <a:off x="1668684" y="1941046"/>
            <a:ext cx="9144000" cy="1981943"/>
          </a:xfrm>
        </p:spPr>
        <p:txBody>
          <a:bodyPr>
            <a:normAutofit/>
          </a:bodyPr>
          <a:lstStyle/>
          <a:p>
            <a:r>
              <a:rPr lang="de-DE" b="0">
                <a:solidFill>
                  <a:srgbClr val="FFFFFF"/>
                </a:solidFill>
                <a:latin typeface="Aptos"/>
                <a:ea typeface="Calibri"/>
                <a:cs typeface="Calibri"/>
              </a:rPr>
              <a:t>Die kleine Raupe frisst </a:t>
            </a:r>
            <a:br>
              <a:rPr lang="de-DE" b="0">
                <a:latin typeface="Aptos"/>
                <a:ea typeface="Calibri"/>
                <a:cs typeface="Calibri"/>
              </a:rPr>
            </a:br>
            <a:r>
              <a:rPr lang="de-DE" b="0">
                <a:solidFill>
                  <a:srgbClr val="FFFFFF"/>
                </a:solidFill>
                <a:latin typeface="Aptos"/>
                <a:ea typeface="Calibri"/>
                <a:cs typeface="Calibri"/>
              </a:rPr>
              <a:t>sich durch Europa</a:t>
            </a:r>
          </a:p>
        </p:txBody>
      </p:sp>
    </p:spTree>
    <p:extLst>
      <p:ext uri="{BB962C8B-B14F-4D97-AF65-F5344CB8AC3E}">
        <p14:creationId xmlns:p14="http://schemas.microsoft.com/office/powerpoint/2010/main" val="67682680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Arc 1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el 1">
            <a:extLst>
              <a:ext uri="{FF2B5EF4-FFF2-40B4-BE49-F238E27FC236}">
                <a16:creationId xmlns:a16="http://schemas.microsoft.com/office/drawing/2014/main" id="{48EC8F02-0F8C-33A7-DC53-E8468F589109}"/>
              </a:ext>
            </a:extLst>
          </p:cNvPr>
          <p:cNvSpPr>
            <a:spLocks noGrp="1"/>
          </p:cNvSpPr>
          <p:nvPr>
            <p:ph type="title"/>
          </p:nvPr>
        </p:nvSpPr>
        <p:spPr>
          <a:xfrm>
            <a:off x="5894962" y="479493"/>
            <a:ext cx="5458838" cy="1325563"/>
          </a:xfrm>
        </p:spPr>
        <p:txBody>
          <a:bodyPr>
            <a:normAutofit/>
          </a:bodyPr>
          <a:lstStyle/>
          <a:p>
            <a:r>
              <a:rPr lang="de-DE"/>
              <a:t> </a:t>
            </a:r>
          </a:p>
        </p:txBody>
      </p:sp>
      <p:sp>
        <p:nvSpPr>
          <p:cNvPr id="19" name="Freeform: Shape 1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Grafik 3" descr="Ein Bild, das Text, Schrift, Rechteck, Schwarzweiß enthält.&#10;&#10;Beschreibung automatisch generiert.">
            <a:extLst>
              <a:ext uri="{FF2B5EF4-FFF2-40B4-BE49-F238E27FC236}">
                <a16:creationId xmlns:a16="http://schemas.microsoft.com/office/drawing/2014/main" id="{E45D838A-987E-3AAD-8B56-15630D5D8FC9}"/>
              </a:ext>
            </a:extLst>
          </p:cNvPr>
          <p:cNvPicPr>
            <a:picLocks noChangeAspect="1"/>
          </p:cNvPicPr>
          <p:nvPr/>
        </p:nvPicPr>
        <p:blipFill>
          <a:blip r:embed="rId2"/>
          <a:stretch>
            <a:fillRect/>
          </a:stretch>
        </p:blipFill>
        <p:spPr>
          <a:xfrm>
            <a:off x="761055" y="1797451"/>
            <a:ext cx="4777381" cy="3093353"/>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p:spPr>
      </p:pic>
      <p:sp>
        <p:nvSpPr>
          <p:cNvPr id="3" name="Inhaltsplatzhalter 2">
            <a:extLst>
              <a:ext uri="{FF2B5EF4-FFF2-40B4-BE49-F238E27FC236}">
                <a16:creationId xmlns:a16="http://schemas.microsoft.com/office/drawing/2014/main" id="{EA92600C-4844-7B19-EBA3-764A06752BB3}"/>
              </a:ext>
            </a:extLst>
          </p:cNvPr>
          <p:cNvSpPr>
            <a:spLocks noGrp="1"/>
          </p:cNvSpPr>
          <p:nvPr>
            <p:ph idx="1"/>
          </p:nvPr>
        </p:nvSpPr>
        <p:spPr>
          <a:xfrm>
            <a:off x="5894962" y="1487989"/>
            <a:ext cx="5458838" cy="4688974"/>
          </a:xfrm>
        </p:spPr>
        <p:txBody>
          <a:bodyPr vert="horz" lIns="91440" tIns="45720" rIns="91440" bIns="45720" rtlCol="0" anchor="t">
            <a:normAutofit fontScale="92500" lnSpcReduction="10000"/>
          </a:bodyPr>
          <a:lstStyle/>
          <a:p>
            <a:pPr marL="0" indent="0">
              <a:buNone/>
            </a:pPr>
            <a:r>
              <a:rPr lang="de-DE" sz="2200" dirty="0">
                <a:latin typeface="Aptos"/>
              </a:rPr>
              <a:t>Während der Reise nach Ungarn dachte die Raupe nach: „Cool, in jedem Land gibt es ja unterschiedliches Essen.“</a:t>
            </a:r>
            <a:endParaRPr lang="de-DE" dirty="0"/>
          </a:p>
          <a:p>
            <a:pPr marL="0" indent="0">
              <a:buNone/>
            </a:pPr>
            <a:r>
              <a:rPr lang="de-DE" sz="2200" dirty="0">
                <a:latin typeface="Aptos"/>
              </a:rPr>
              <a:t>Sie fand eine Zeitung und las den Titel: „Die EU verfolgt gemeinsame Ziele.“</a:t>
            </a:r>
            <a:endParaRPr lang="de-DE" dirty="0"/>
          </a:p>
          <a:p>
            <a:pPr marL="0" indent="0">
              <a:buNone/>
            </a:pPr>
            <a:r>
              <a:rPr lang="de-DE" sz="2200" dirty="0">
                <a:latin typeface="Aptos"/>
              </a:rPr>
              <a:t>Sie dachte weiter nach: „Ich finde an der EU die Vielfalt wichtig. Toll ist auch, dass es keinen Krieg gibt. Es gibt auch keine Grenzen. Das macht für mich die EU aus.“</a:t>
            </a:r>
            <a:endParaRPr lang="de-DE" dirty="0">
              <a:latin typeface="Aptos"/>
            </a:endParaRPr>
          </a:p>
          <a:p>
            <a:pPr marL="0" indent="0">
              <a:buNone/>
            </a:pPr>
            <a:r>
              <a:rPr lang="de-DE" sz="2200" dirty="0">
                <a:latin typeface="Aptos"/>
              </a:rPr>
              <a:t>Sie  las weiter: „Gemeinsame Werte der EU sind die Würde des Menschen, Demokratie, Rechtsstaatlichkeit, Freiheit, Gleichstellung und die Menschenrechte...“</a:t>
            </a:r>
            <a:endParaRPr lang="de-DE" dirty="0">
              <a:latin typeface="Aptos"/>
            </a:endParaRPr>
          </a:p>
          <a:p>
            <a:pPr marL="0" indent="0">
              <a:buNone/>
            </a:pPr>
            <a:r>
              <a:rPr lang="de-DE" sz="2200" dirty="0">
                <a:latin typeface="Aptos"/>
              </a:rPr>
              <a:t>Darüber freute sie sich und wünschte sich,   dass das immer so bleibt. Das wollte sie weitererzählen.</a:t>
            </a:r>
            <a:endParaRPr lang="de-DE" dirty="0"/>
          </a:p>
        </p:txBody>
      </p:sp>
    </p:spTree>
    <p:extLst>
      <p:ext uri="{BB962C8B-B14F-4D97-AF65-F5344CB8AC3E}">
        <p14:creationId xmlns:p14="http://schemas.microsoft.com/office/powerpoint/2010/main" val="1026653663"/>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el 1">
            <a:extLst>
              <a:ext uri="{FF2B5EF4-FFF2-40B4-BE49-F238E27FC236}">
                <a16:creationId xmlns:a16="http://schemas.microsoft.com/office/drawing/2014/main" id="{6861F432-117E-8F67-6FED-50CD18A0E9C6}"/>
              </a:ext>
            </a:extLst>
          </p:cNvPr>
          <p:cNvSpPr>
            <a:spLocks noGrp="1"/>
          </p:cNvSpPr>
          <p:nvPr>
            <p:ph type="title"/>
          </p:nvPr>
        </p:nvSpPr>
        <p:spPr>
          <a:xfrm>
            <a:off x="1295400" y="669925"/>
            <a:ext cx="4800600" cy="1325563"/>
          </a:xfrm>
        </p:spPr>
        <p:txBody>
          <a:bodyPr anchor="b">
            <a:normAutofit/>
          </a:bodyPr>
          <a:lstStyle/>
          <a:p>
            <a:r>
              <a:rPr lang="de-DE" dirty="0">
                <a:solidFill>
                  <a:schemeClr val="bg1"/>
                </a:solidFill>
                <a:latin typeface="Aptos"/>
              </a:rPr>
              <a:t>Ungarn</a:t>
            </a:r>
          </a:p>
        </p:txBody>
      </p:sp>
      <p:cxnSp>
        <p:nvCxnSpPr>
          <p:cNvPr id="14" name="Straight Connector 1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Inhaltsplatzhalter 2">
            <a:extLst>
              <a:ext uri="{FF2B5EF4-FFF2-40B4-BE49-F238E27FC236}">
                <a16:creationId xmlns:a16="http://schemas.microsoft.com/office/drawing/2014/main" id="{29A7D154-203B-A74F-3EA6-FD2E12D09E49}"/>
              </a:ext>
            </a:extLst>
          </p:cNvPr>
          <p:cNvSpPr>
            <a:spLocks noGrp="1"/>
          </p:cNvSpPr>
          <p:nvPr>
            <p:ph idx="1"/>
          </p:nvPr>
        </p:nvSpPr>
        <p:spPr>
          <a:xfrm>
            <a:off x="1295400" y="2288833"/>
            <a:ext cx="4800600" cy="3711571"/>
          </a:xfrm>
        </p:spPr>
        <p:txBody>
          <a:bodyPr vert="horz" lIns="91440" tIns="45720" rIns="91440" bIns="45720" rtlCol="0" anchor="t">
            <a:normAutofit lnSpcReduction="10000"/>
          </a:bodyPr>
          <a:lstStyle/>
          <a:p>
            <a:pPr marL="0" indent="0">
              <a:buNone/>
            </a:pPr>
            <a:r>
              <a:rPr lang="de-DE" sz="1600" dirty="0">
                <a:solidFill>
                  <a:schemeClr val="bg1"/>
                </a:solidFill>
              </a:rPr>
              <a:t>In Ungarn traf sie einen Greif…</a:t>
            </a:r>
            <a:endParaRPr lang="en-US" sz="1600" dirty="0">
              <a:solidFill>
                <a:schemeClr val="bg1"/>
              </a:solidFill>
            </a:endParaRPr>
          </a:p>
          <a:p>
            <a:pPr marL="0" indent="0">
              <a:buNone/>
            </a:pPr>
            <a:r>
              <a:rPr lang="de-DE" sz="1600" dirty="0">
                <a:solidFill>
                  <a:schemeClr val="bg1"/>
                </a:solidFill>
              </a:rPr>
              <a:t>… und begrüßte ihn: „Hallo Greif, weißt du, was es hier Typisches zu essen gibt?“ „Jō </a:t>
            </a:r>
            <a:r>
              <a:rPr lang="de-DE" sz="1600" dirty="0" err="1">
                <a:solidFill>
                  <a:schemeClr val="bg1"/>
                </a:solidFill>
              </a:rPr>
              <a:t>napot</a:t>
            </a:r>
            <a:r>
              <a:rPr lang="de-DE" sz="1600" dirty="0">
                <a:solidFill>
                  <a:schemeClr val="bg1"/>
                </a:solidFill>
              </a:rPr>
              <a:t> Raupe, hier in der Nähe gibt es einen </a:t>
            </a:r>
            <a:r>
              <a:rPr lang="de-DE" sz="1600" dirty="0" err="1">
                <a:solidFill>
                  <a:schemeClr val="bg1"/>
                </a:solidFill>
              </a:rPr>
              <a:t>Gulaschstand</a:t>
            </a:r>
            <a:r>
              <a:rPr lang="de-DE" sz="1600" dirty="0">
                <a:solidFill>
                  <a:schemeClr val="bg1"/>
                </a:solidFill>
              </a:rPr>
              <a:t>. Dieser liegt in der Nähe von unserem Parlamentsgebäude in Budapest.“ Die Raupe bedankte sich bei dem Greifen und ging zum </a:t>
            </a:r>
            <a:r>
              <a:rPr lang="de-DE" sz="1600" dirty="0" err="1">
                <a:solidFill>
                  <a:schemeClr val="bg1"/>
                </a:solidFill>
              </a:rPr>
              <a:t>Gulaschstand</a:t>
            </a:r>
            <a:r>
              <a:rPr lang="de-DE" sz="1600" dirty="0">
                <a:solidFill>
                  <a:schemeClr val="bg1"/>
                </a:solidFill>
              </a:rPr>
              <a:t>. Sie wollte sich gerade eine Portion Gulasch bestellen, als der Greif sich auf sie stürzen wollte, mitten in der Luft hielt er jedoch inne und sagte: „Die EU steht doch für Frieden.“ So ging der Greif wieder weg. Jetzt konnte sie endlich ihre Portion Gulasch bestellen und essen. Während dem Essen beobachtete sie das Parlament. Sie dachte sich wieder: „Aber satt bin ich immer noch nicht.“ Als Nächstes ging sie nach Österreich. </a:t>
            </a:r>
          </a:p>
        </p:txBody>
      </p:sp>
      <p:pic>
        <p:nvPicPr>
          <p:cNvPr id="5" name="Grafik 4" descr="Ein Bild, das Vogel, Kunst, Clipart, Zeichnung enthält.&#10;&#10;Beschreibung automatisch generiert.">
            <a:extLst>
              <a:ext uri="{FF2B5EF4-FFF2-40B4-BE49-F238E27FC236}">
                <a16:creationId xmlns:a16="http://schemas.microsoft.com/office/drawing/2014/main" id="{BA181002-D7DC-6473-F31C-FB18D84958AD}"/>
              </a:ext>
            </a:extLst>
          </p:cNvPr>
          <p:cNvPicPr>
            <a:picLocks noChangeAspect="1"/>
          </p:cNvPicPr>
          <p:nvPr/>
        </p:nvPicPr>
        <p:blipFill>
          <a:blip r:embed="rId2"/>
          <a:srcRect t="2156" r="-1" b="2094"/>
          <a:stretch/>
        </p:blipFill>
        <p:spPr>
          <a:xfrm flipH="1">
            <a:off x="7228993" y="369913"/>
            <a:ext cx="2421040" cy="2784532"/>
          </a:xfrm>
          <a:prstGeom prst="rect">
            <a:avLst/>
          </a:prstGeom>
        </p:spPr>
      </p:pic>
      <p:sp>
        <p:nvSpPr>
          <p:cNvPr id="16" name="Rectangle 15">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Karte enthält.&#10;&#10;Beschreibung automatisch generiert.">
            <a:extLst>
              <a:ext uri="{FF2B5EF4-FFF2-40B4-BE49-F238E27FC236}">
                <a16:creationId xmlns:a16="http://schemas.microsoft.com/office/drawing/2014/main" id="{531D9A43-AE94-C0B4-8DBC-3856C9999694}"/>
              </a:ext>
            </a:extLst>
          </p:cNvPr>
          <p:cNvPicPr>
            <a:picLocks noChangeAspect="1"/>
          </p:cNvPicPr>
          <p:nvPr/>
        </p:nvPicPr>
        <p:blipFill>
          <a:blip r:embed="rId3"/>
          <a:stretch>
            <a:fillRect/>
          </a:stretch>
        </p:blipFill>
        <p:spPr>
          <a:xfrm>
            <a:off x="8038661" y="4014541"/>
            <a:ext cx="3588640" cy="2215984"/>
          </a:xfrm>
          <a:prstGeom prst="rect">
            <a:avLst/>
          </a:prstGeom>
          <a:solidFill>
            <a:srgbClr val="000000">
              <a:shade val="95000"/>
            </a:srgbClr>
          </a:solidFill>
        </p:spPr>
      </p:pic>
      <p:sp>
        <p:nvSpPr>
          <p:cNvPr id="18" name="Rectangle 17">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087541"/>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blinds(horizontal)">
                                      <p:cBhvr>
                                        <p:cTn id="1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AB8EDC3-1C0D-4505-A2C7-839A5161FB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069E294-3813-4588-9E9C-AEA08F9C4D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Grafik 5" descr="Ein Bild, das rot, Flagge, Rechteck, Screenshot enthält.&#10;&#10;Beschreibung automatisch generiert.">
            <a:extLst>
              <a:ext uri="{FF2B5EF4-FFF2-40B4-BE49-F238E27FC236}">
                <a16:creationId xmlns:a16="http://schemas.microsoft.com/office/drawing/2014/main" id="{FE00B26D-F079-FEAF-A7D6-B9D1F6BE105B}"/>
              </a:ext>
            </a:extLst>
          </p:cNvPr>
          <p:cNvPicPr>
            <a:picLocks noChangeAspect="1"/>
          </p:cNvPicPr>
          <p:nvPr/>
        </p:nvPicPr>
        <p:blipFill>
          <a:blip r:embed="rId2">
            <a:alphaModFix amt="40000"/>
          </a:blip>
          <a:srcRect t="1453" b="1249"/>
          <a:stretch/>
        </p:blipFill>
        <p:spPr>
          <a:xfrm>
            <a:off x="20" y="10"/>
            <a:ext cx="12191981" cy="6857990"/>
          </a:xfrm>
          <a:prstGeom prst="rect">
            <a:avLst/>
          </a:prstGeom>
        </p:spPr>
      </p:pic>
      <p:sp>
        <p:nvSpPr>
          <p:cNvPr id="2" name="Titel 1">
            <a:extLst>
              <a:ext uri="{FF2B5EF4-FFF2-40B4-BE49-F238E27FC236}">
                <a16:creationId xmlns:a16="http://schemas.microsoft.com/office/drawing/2014/main" id="{31D90E5C-6242-499C-F182-C4DD8B006C71}"/>
              </a:ext>
            </a:extLst>
          </p:cNvPr>
          <p:cNvSpPr>
            <a:spLocks noGrp="1"/>
          </p:cNvSpPr>
          <p:nvPr>
            <p:ph type="title"/>
          </p:nvPr>
        </p:nvSpPr>
        <p:spPr>
          <a:xfrm>
            <a:off x="838343" y="365125"/>
            <a:ext cx="10515600" cy="1325563"/>
          </a:xfrm>
        </p:spPr>
        <p:txBody>
          <a:bodyPr>
            <a:normAutofit/>
          </a:bodyPr>
          <a:lstStyle/>
          <a:p>
            <a:r>
              <a:rPr lang="de-DE" dirty="0">
                <a:solidFill>
                  <a:srgbClr val="FFFFFF"/>
                </a:solidFill>
                <a:latin typeface="Aptos"/>
              </a:rPr>
              <a:t>Österreich</a:t>
            </a:r>
          </a:p>
        </p:txBody>
      </p:sp>
      <p:sp>
        <p:nvSpPr>
          <p:cNvPr id="3" name="Inhaltsplatzhalter 2">
            <a:extLst>
              <a:ext uri="{FF2B5EF4-FFF2-40B4-BE49-F238E27FC236}">
                <a16:creationId xmlns:a16="http://schemas.microsoft.com/office/drawing/2014/main" id="{F4CE5F93-1014-95A6-0EEB-EB49DA977C2B}"/>
              </a:ext>
            </a:extLst>
          </p:cNvPr>
          <p:cNvSpPr>
            <a:spLocks noGrp="1"/>
          </p:cNvSpPr>
          <p:nvPr>
            <p:ph idx="1"/>
          </p:nvPr>
        </p:nvSpPr>
        <p:spPr>
          <a:xfrm>
            <a:off x="838344" y="2013625"/>
            <a:ext cx="5896304" cy="4197973"/>
          </a:xfrm>
        </p:spPr>
        <p:txBody>
          <a:bodyPr vert="horz" lIns="91440" tIns="45720" rIns="91440" bIns="45720" rtlCol="0" anchor="t">
            <a:noAutofit/>
          </a:bodyPr>
          <a:lstStyle/>
          <a:p>
            <a:pPr marL="0" indent="0">
              <a:buNone/>
            </a:pPr>
            <a:r>
              <a:rPr lang="de-DE" sz="1600" dirty="0">
                <a:solidFill>
                  <a:srgbClr val="FFFFFF"/>
                </a:solidFill>
              </a:rPr>
              <a:t>Dort, wo die Berge hoch sind, traf sie einen Steinbock. </a:t>
            </a:r>
          </a:p>
          <a:p>
            <a:pPr marL="0" indent="0">
              <a:buNone/>
            </a:pPr>
            <a:r>
              <a:rPr lang="de-DE" sz="1600" dirty="0">
                <a:solidFill>
                  <a:srgbClr val="FFFFFF"/>
                </a:solidFill>
              </a:rPr>
              <a:t>Diesen fragte sie: „Hallo Steinbock, was gibt es hier Typisches zu essen?‘‘ </a:t>
            </a:r>
            <a:endParaRPr lang="en-US" sz="1600" dirty="0">
              <a:solidFill>
                <a:srgbClr val="FFFFFF"/>
              </a:solidFill>
            </a:endParaRPr>
          </a:p>
          <a:p>
            <a:pPr marL="0" indent="0">
              <a:buNone/>
            </a:pPr>
            <a:r>
              <a:rPr lang="de-DE" sz="1600" dirty="0">
                <a:solidFill>
                  <a:srgbClr val="FFFFFF"/>
                </a:solidFill>
              </a:rPr>
              <a:t>„</a:t>
            </a:r>
            <a:r>
              <a:rPr lang="de-DE" sz="1600" dirty="0" err="1">
                <a:solidFill>
                  <a:srgbClr val="FFFFFF"/>
                </a:solidFill>
              </a:rPr>
              <a:t>Griaß</a:t>
            </a:r>
            <a:r>
              <a:rPr lang="de-DE" sz="1600" dirty="0">
                <a:solidFill>
                  <a:srgbClr val="FFFFFF"/>
                </a:solidFill>
              </a:rPr>
              <a:t> di Raupe, typisch für Österreich ist der Kaiserschmarrn. Dort oben ist eine Alm, die haben den besten Kaiserschmarrn in ganz Österreich. Soll ich dir den Weg zeigen?“</a:t>
            </a:r>
            <a:endParaRPr lang="en-US" sz="1600" dirty="0">
              <a:solidFill>
                <a:srgbClr val="FFFFFF"/>
              </a:solidFill>
            </a:endParaRPr>
          </a:p>
          <a:p>
            <a:pPr marL="0" indent="0">
              <a:buNone/>
            </a:pPr>
            <a:r>
              <a:rPr lang="de-DE" sz="1600" dirty="0">
                <a:solidFill>
                  <a:srgbClr val="FFFFFF"/>
                </a:solidFill>
              </a:rPr>
              <a:t>„Gerne, toll, dass du mir hilfst“, sagte die Raupe. Also wanderten die Raupe und der Steinbock zu der Alm. Als sie ankamen, bestellten sie zwei Portionen Kaiserschmarrn und bewunderten die Aussicht. Sie konnte weit blicken und genoss die Gemeinschaft mit ihrem neuen ausländischen Freund. </a:t>
            </a:r>
            <a:endParaRPr lang="en-US" sz="1600" dirty="0">
              <a:solidFill>
                <a:srgbClr val="FFFFFF"/>
              </a:solidFill>
            </a:endParaRPr>
          </a:p>
          <a:p>
            <a:pPr marL="0" indent="0">
              <a:buNone/>
            </a:pPr>
            <a:r>
              <a:rPr lang="de-DE" sz="1600" dirty="0">
                <a:solidFill>
                  <a:srgbClr val="FFFFFF"/>
                </a:solidFill>
              </a:rPr>
              <a:t>Als ihre Teller leer waren, verabschiedete sich die Raupe von dem Steinbock.</a:t>
            </a:r>
            <a:endParaRPr lang="en-US" sz="1600" dirty="0">
              <a:solidFill>
                <a:srgbClr val="FFFFFF"/>
              </a:solidFill>
            </a:endParaRPr>
          </a:p>
          <a:p>
            <a:pPr marL="0" indent="0">
              <a:buNone/>
            </a:pPr>
            <a:r>
              <a:rPr lang="de-DE" sz="1600" dirty="0">
                <a:solidFill>
                  <a:srgbClr val="FFFFFF"/>
                </a:solidFill>
              </a:rPr>
              <a:t>Als Nächstes ging sie nach Hause.</a:t>
            </a:r>
            <a:endParaRPr lang="en-US" sz="1600" dirty="0">
              <a:solidFill>
                <a:srgbClr val="FFFFFF"/>
              </a:solidFill>
            </a:endParaRPr>
          </a:p>
          <a:p>
            <a:pPr marL="0" indent="0">
              <a:buNone/>
            </a:pPr>
            <a:endParaRPr lang="de-DE" sz="1400" dirty="0">
              <a:solidFill>
                <a:srgbClr val="FFFFFF"/>
              </a:solidFill>
            </a:endParaRPr>
          </a:p>
        </p:txBody>
      </p:sp>
      <p:pic>
        <p:nvPicPr>
          <p:cNvPr id="5" name="Grafik 4" descr="Ein Bild, das Clipart, Zeichnung, Säugetier, Cartoon enthält.&#10;&#10;Beschreibung automatisch generiert.">
            <a:extLst>
              <a:ext uri="{FF2B5EF4-FFF2-40B4-BE49-F238E27FC236}">
                <a16:creationId xmlns:a16="http://schemas.microsoft.com/office/drawing/2014/main" id="{7CA76611-278A-7FBF-E304-4B8B36565FFE}"/>
              </a:ext>
            </a:extLst>
          </p:cNvPr>
          <p:cNvPicPr>
            <a:picLocks noChangeAspect="1"/>
          </p:cNvPicPr>
          <p:nvPr/>
        </p:nvPicPr>
        <p:blipFill>
          <a:blip r:embed="rId3"/>
          <a:srcRect t="14557" r="2" b="8548"/>
          <a:stretch/>
        </p:blipFill>
        <p:spPr>
          <a:xfrm>
            <a:off x="6101338" y="2015168"/>
            <a:ext cx="5283866" cy="4210442"/>
          </a:xfrm>
          <a:custGeom>
            <a:avLst/>
            <a:gdLst/>
            <a:ahLst/>
            <a:cxnLst/>
            <a:rect l="l" t="t" r="r" b="b"/>
            <a:pathLst>
              <a:path w="5283866" h="4210442">
                <a:moveTo>
                  <a:pt x="839883" y="18"/>
                </a:moveTo>
                <a:cubicBezTo>
                  <a:pt x="851945" y="328"/>
                  <a:pt x="864423" y="4671"/>
                  <a:pt x="875727" y="6050"/>
                </a:cubicBezTo>
                <a:cubicBezTo>
                  <a:pt x="1125267" y="36932"/>
                  <a:pt x="1374804" y="70296"/>
                  <a:pt x="1624617" y="99799"/>
                </a:cubicBezTo>
                <a:cubicBezTo>
                  <a:pt x="1858164" y="127373"/>
                  <a:pt x="2093363" y="133714"/>
                  <a:pt x="2328012" y="148051"/>
                </a:cubicBezTo>
                <a:cubicBezTo>
                  <a:pt x="2612016" y="165424"/>
                  <a:pt x="2895470" y="189965"/>
                  <a:pt x="3177820" y="228566"/>
                </a:cubicBezTo>
                <a:cubicBezTo>
                  <a:pt x="3373866" y="255590"/>
                  <a:pt x="3571843" y="274338"/>
                  <a:pt x="3770646" y="252831"/>
                </a:cubicBezTo>
                <a:cubicBezTo>
                  <a:pt x="3780572" y="251727"/>
                  <a:pt x="3791878" y="248144"/>
                  <a:pt x="3800149" y="251727"/>
                </a:cubicBezTo>
                <a:cubicBezTo>
                  <a:pt x="3896658" y="291986"/>
                  <a:pt x="4001986" y="263033"/>
                  <a:pt x="4102076" y="288400"/>
                </a:cubicBezTo>
                <a:cubicBezTo>
                  <a:pt x="4076434" y="386286"/>
                  <a:pt x="3966416" y="378289"/>
                  <a:pt x="3904377" y="446120"/>
                </a:cubicBezTo>
                <a:cubicBezTo>
                  <a:pt x="4005570" y="473141"/>
                  <a:pt x="4096562" y="500439"/>
                  <a:pt x="4188933" y="520843"/>
                </a:cubicBezTo>
                <a:cubicBezTo>
                  <a:pt x="4286818" y="542350"/>
                  <a:pt x="4369813" y="600531"/>
                  <a:pt x="4465492" y="626449"/>
                </a:cubicBezTo>
                <a:cubicBezTo>
                  <a:pt x="4485897" y="631964"/>
                  <a:pt x="4510437" y="651264"/>
                  <a:pt x="4517606" y="670015"/>
                </a:cubicBezTo>
                <a:cubicBezTo>
                  <a:pt x="4540768" y="730677"/>
                  <a:pt x="5003171" y="900804"/>
                  <a:pt x="4948576" y="954847"/>
                </a:cubicBezTo>
                <a:cubicBezTo>
                  <a:pt x="4925966" y="977182"/>
                  <a:pt x="4896738" y="993174"/>
                  <a:pt x="4866132" y="1015233"/>
                </a:cubicBezTo>
                <a:cubicBezTo>
                  <a:pt x="4912180" y="1056869"/>
                  <a:pt x="4964017" y="1075067"/>
                  <a:pt x="5019164" y="1087474"/>
                </a:cubicBezTo>
                <a:cubicBezTo>
                  <a:pt x="5035708" y="1091335"/>
                  <a:pt x="5051977" y="1099055"/>
                  <a:pt x="5053630" y="1117806"/>
                </a:cubicBezTo>
                <a:cubicBezTo>
                  <a:pt x="5055284" y="1137382"/>
                  <a:pt x="5038464" y="1145101"/>
                  <a:pt x="5024404" y="1154202"/>
                </a:cubicBezTo>
                <a:cubicBezTo>
                  <a:pt x="5004826" y="1166885"/>
                  <a:pt x="4985800" y="1177916"/>
                  <a:pt x="4960984" y="1179569"/>
                </a:cubicBezTo>
                <a:cubicBezTo>
                  <a:pt x="4920176" y="1182051"/>
                  <a:pt x="4900600" y="1217344"/>
                  <a:pt x="4876887" y="1243814"/>
                </a:cubicBezTo>
                <a:cubicBezTo>
                  <a:pt x="4863652" y="1258705"/>
                  <a:pt x="4857034" y="1288759"/>
                  <a:pt x="4880195" y="1293998"/>
                </a:cubicBezTo>
                <a:cubicBezTo>
                  <a:pt x="4935892" y="1306682"/>
                  <a:pt x="4931480" y="1343355"/>
                  <a:pt x="4930104" y="1384991"/>
                </a:cubicBezTo>
                <a:cubicBezTo>
                  <a:pt x="4928173" y="1436553"/>
                  <a:pt x="4895360" y="1460265"/>
                  <a:pt x="4855103" y="1480119"/>
                </a:cubicBezTo>
                <a:cubicBezTo>
                  <a:pt x="4841316" y="1487011"/>
                  <a:pt x="4821740" y="1486735"/>
                  <a:pt x="4816500" y="1508242"/>
                </a:cubicBezTo>
                <a:cubicBezTo>
                  <a:pt x="4839110" y="1528648"/>
                  <a:pt x="4866684" y="1512103"/>
                  <a:pt x="4890949" y="1517893"/>
                </a:cubicBezTo>
                <a:cubicBezTo>
                  <a:pt x="4911077" y="1522581"/>
                  <a:pt x="4944441" y="1520100"/>
                  <a:pt x="4916868" y="1557599"/>
                </a:cubicBezTo>
                <a:cubicBezTo>
                  <a:pt x="4908870" y="1568352"/>
                  <a:pt x="4918245" y="1576625"/>
                  <a:pt x="4928448" y="1577453"/>
                </a:cubicBezTo>
                <a:cubicBezTo>
                  <a:pt x="5010066" y="1586000"/>
                  <a:pt x="4972566" y="1661827"/>
                  <a:pt x="4998760" y="1701809"/>
                </a:cubicBezTo>
                <a:cubicBezTo>
                  <a:pt x="5005928" y="1712836"/>
                  <a:pt x="4998208" y="1731862"/>
                  <a:pt x="4986903" y="1736550"/>
                </a:cubicBezTo>
                <a:cubicBezTo>
                  <a:pt x="4914660" y="1767432"/>
                  <a:pt x="4904735" y="1841053"/>
                  <a:pt x="4869716" y="1904472"/>
                </a:cubicBezTo>
                <a:cubicBezTo>
                  <a:pt x="4907768" y="1929562"/>
                  <a:pt x="4953264" y="1935077"/>
                  <a:pt x="4994348" y="1951346"/>
                </a:cubicBezTo>
                <a:cubicBezTo>
                  <a:pt x="5037087" y="1968441"/>
                  <a:pt x="5037087" y="1981125"/>
                  <a:pt x="5001792" y="2030756"/>
                </a:cubicBezTo>
                <a:cubicBezTo>
                  <a:pt x="5093611" y="2041511"/>
                  <a:pt x="5093611" y="2041511"/>
                  <a:pt x="5065212" y="2119543"/>
                </a:cubicBezTo>
                <a:cubicBezTo>
                  <a:pt x="5142142" y="2126712"/>
                  <a:pt x="5192876" y="2163660"/>
                  <a:pt x="5204732" y="2244450"/>
                </a:cubicBezTo>
                <a:cubicBezTo>
                  <a:pt x="5210523" y="2283604"/>
                  <a:pt x="5245265" y="2302077"/>
                  <a:pt x="5283866" y="2328272"/>
                </a:cubicBezTo>
                <a:cubicBezTo>
                  <a:pt x="5235890" y="2353641"/>
                  <a:pt x="5203354" y="2406580"/>
                  <a:pt x="5147380" y="2350606"/>
                </a:cubicBezTo>
                <a:cubicBezTo>
                  <a:pt x="5126976" y="2330203"/>
                  <a:pt x="5128904" y="2356121"/>
                  <a:pt x="5126148" y="2363566"/>
                </a:cubicBezTo>
                <a:cubicBezTo>
                  <a:pt x="5119532" y="2381764"/>
                  <a:pt x="5133316" y="2393897"/>
                  <a:pt x="5142417" y="2407682"/>
                </a:cubicBezTo>
                <a:cubicBezTo>
                  <a:pt x="5151240" y="2421470"/>
                  <a:pt x="5161718" y="2436083"/>
                  <a:pt x="5164200" y="2451526"/>
                </a:cubicBezTo>
                <a:cubicBezTo>
                  <a:pt x="5165852" y="2462279"/>
                  <a:pt x="5157858" y="2477994"/>
                  <a:pt x="5149034" y="2485992"/>
                </a:cubicBezTo>
                <a:cubicBezTo>
                  <a:pt x="5102710" y="2528178"/>
                  <a:pt x="5130284" y="2623031"/>
                  <a:pt x="5042601" y="2635164"/>
                </a:cubicBezTo>
                <a:cubicBezTo>
                  <a:pt x="5003171" y="2640677"/>
                  <a:pt x="4984146" y="2675420"/>
                  <a:pt x="4955194" y="2694445"/>
                </a:cubicBezTo>
                <a:cubicBezTo>
                  <a:pt x="4854552" y="2760897"/>
                  <a:pt x="4787272" y="2846375"/>
                  <a:pt x="4756116" y="2963836"/>
                </a:cubicBezTo>
                <a:cubicBezTo>
                  <a:pt x="4747568" y="2996372"/>
                  <a:pt x="4714754" y="3022569"/>
                  <a:pt x="4693523" y="3051244"/>
                </a:cubicBezTo>
                <a:cubicBezTo>
                  <a:pt x="4703726" y="3072199"/>
                  <a:pt x="4759424" y="3026979"/>
                  <a:pt x="4739848" y="3082125"/>
                </a:cubicBezTo>
                <a:cubicBezTo>
                  <a:pt x="4724958" y="3123486"/>
                  <a:pt x="4686906" y="3149129"/>
                  <a:pt x="4651060" y="3173670"/>
                </a:cubicBezTo>
                <a:cubicBezTo>
                  <a:pt x="4610252" y="3201518"/>
                  <a:pt x="4565032" y="3223852"/>
                  <a:pt x="4546556" y="3275413"/>
                </a:cubicBezTo>
                <a:cubicBezTo>
                  <a:pt x="4542697" y="3286444"/>
                  <a:pt x="4530288" y="3298024"/>
                  <a:pt x="4519261" y="3302437"/>
                </a:cubicBezTo>
                <a:cubicBezTo>
                  <a:pt x="3944081" y="4209875"/>
                  <a:pt x="2528194" y="4215939"/>
                  <a:pt x="2364961" y="4209597"/>
                </a:cubicBezTo>
                <a:cubicBezTo>
                  <a:pt x="2167260" y="4201602"/>
                  <a:pt x="1980313" y="4145627"/>
                  <a:pt x="1796951" y="4075867"/>
                </a:cubicBezTo>
                <a:cubicBezTo>
                  <a:pt x="1719469" y="4046365"/>
                  <a:pt x="1647505" y="4004453"/>
                  <a:pt x="1572227" y="3971917"/>
                </a:cubicBezTo>
                <a:cubicBezTo>
                  <a:pt x="1468277" y="3926971"/>
                  <a:pt x="1388040" y="3841219"/>
                  <a:pt x="1284364" y="3805097"/>
                </a:cubicBezTo>
                <a:cubicBezTo>
                  <a:pt x="1177655" y="3767873"/>
                  <a:pt x="1086388" y="3699767"/>
                  <a:pt x="976645" y="3670815"/>
                </a:cubicBezTo>
                <a:cubicBezTo>
                  <a:pt x="918742" y="3655375"/>
                  <a:pt x="862768" y="3627527"/>
                  <a:pt x="871866" y="3547839"/>
                </a:cubicBezTo>
                <a:cubicBezTo>
                  <a:pt x="874349" y="3525228"/>
                  <a:pt x="859184" y="3506755"/>
                  <a:pt x="835195" y="3513373"/>
                </a:cubicBezTo>
                <a:cubicBezTo>
                  <a:pt x="789424" y="3525780"/>
                  <a:pt x="768744" y="3492967"/>
                  <a:pt x="743375" y="3468427"/>
                </a:cubicBezTo>
                <a:cubicBezTo>
                  <a:pt x="698156" y="3424863"/>
                  <a:pt x="655142" y="3378540"/>
                  <a:pt x="583175" y="3371370"/>
                </a:cubicBezTo>
                <a:cubicBezTo>
                  <a:pt x="596961" y="3337178"/>
                  <a:pt x="620399" y="3342142"/>
                  <a:pt x="641906" y="3349311"/>
                </a:cubicBezTo>
                <a:cubicBezTo>
                  <a:pt x="698432" y="3368062"/>
                  <a:pt x="754405" y="3389293"/>
                  <a:pt x="810930" y="3408042"/>
                </a:cubicBezTo>
                <a:cubicBezTo>
                  <a:pt x="847878" y="3420175"/>
                  <a:pt x="884551" y="3437271"/>
                  <a:pt x="933908" y="3423758"/>
                </a:cubicBezTo>
                <a:cubicBezTo>
                  <a:pt x="891445" y="3354826"/>
                  <a:pt x="819202" y="3342418"/>
                  <a:pt x="760747" y="3321187"/>
                </a:cubicBezTo>
                <a:cubicBezTo>
                  <a:pt x="687678" y="3294441"/>
                  <a:pt x="644664" y="3243980"/>
                  <a:pt x="593101" y="3187731"/>
                </a:cubicBezTo>
                <a:cubicBezTo>
                  <a:pt x="646869" y="3174220"/>
                  <a:pt x="680233" y="3215581"/>
                  <a:pt x="722419" y="3213374"/>
                </a:cubicBezTo>
                <a:cubicBezTo>
                  <a:pt x="724627" y="3206207"/>
                  <a:pt x="728486" y="3195729"/>
                  <a:pt x="727934" y="3195451"/>
                </a:cubicBezTo>
                <a:cubicBezTo>
                  <a:pt x="659002" y="3164570"/>
                  <a:pt x="626741" y="3106666"/>
                  <a:pt x="615987" y="3036630"/>
                </a:cubicBezTo>
                <a:cubicBezTo>
                  <a:pt x="610473" y="3000510"/>
                  <a:pt x="585381" y="2989205"/>
                  <a:pt x="560564" y="2972660"/>
                </a:cubicBezTo>
                <a:cubicBezTo>
                  <a:pt x="473984" y="2913930"/>
                  <a:pt x="382441" y="2860713"/>
                  <a:pt x="311302" y="2779924"/>
                </a:cubicBezTo>
                <a:cubicBezTo>
                  <a:pt x="393471" y="2790677"/>
                  <a:pt x="459371" y="2843341"/>
                  <a:pt x="547882" y="2865952"/>
                </a:cubicBezTo>
                <a:cubicBezTo>
                  <a:pt x="477570" y="2777166"/>
                  <a:pt x="386577" y="2732222"/>
                  <a:pt x="303582" y="2678453"/>
                </a:cubicBezTo>
                <a:cubicBezTo>
                  <a:pt x="265806" y="2653913"/>
                  <a:pt x="230790" y="2622479"/>
                  <a:pt x="185016" y="2609244"/>
                </a:cubicBezTo>
                <a:cubicBezTo>
                  <a:pt x="168748" y="2604556"/>
                  <a:pt x="142002" y="2594630"/>
                  <a:pt x="154963" y="2568435"/>
                </a:cubicBezTo>
                <a:cubicBezTo>
                  <a:pt x="165990" y="2546654"/>
                  <a:pt x="187773" y="2553269"/>
                  <a:pt x="207627" y="2559612"/>
                </a:cubicBezTo>
                <a:cubicBezTo>
                  <a:pt x="255328" y="2575330"/>
                  <a:pt x="304685" y="2575604"/>
                  <a:pt x="369207" y="2575330"/>
                </a:cubicBezTo>
                <a:cubicBezTo>
                  <a:pt x="315163" y="2503363"/>
                  <a:pt x="216174" y="2524871"/>
                  <a:pt x="169852" y="2449319"/>
                </a:cubicBezTo>
                <a:cubicBezTo>
                  <a:pt x="227755" y="2436083"/>
                  <a:pt x="272424" y="2463381"/>
                  <a:pt x="319299" y="2468619"/>
                </a:cubicBezTo>
                <a:cubicBezTo>
                  <a:pt x="361761" y="2473307"/>
                  <a:pt x="372239" y="2460624"/>
                  <a:pt x="362313" y="2418988"/>
                </a:cubicBezTo>
                <a:cubicBezTo>
                  <a:pt x="346873" y="2354190"/>
                  <a:pt x="370034" y="2321102"/>
                  <a:pt x="431798" y="2338750"/>
                </a:cubicBezTo>
                <a:cubicBezTo>
                  <a:pt x="489149" y="2355293"/>
                  <a:pt x="495215" y="2331030"/>
                  <a:pt x="479775" y="2294082"/>
                </a:cubicBezTo>
                <a:cubicBezTo>
                  <a:pt x="457716" y="2240315"/>
                  <a:pt x="482807" y="2198678"/>
                  <a:pt x="499903" y="2153458"/>
                </a:cubicBezTo>
                <a:cubicBezTo>
                  <a:pt x="526099" y="2084525"/>
                  <a:pt x="515069" y="2050885"/>
                  <a:pt x="458544" y="1999599"/>
                </a:cubicBezTo>
                <a:cubicBezTo>
                  <a:pt x="426835" y="1970921"/>
                  <a:pt x="392645" y="1946658"/>
                  <a:pt x="346596" y="1921843"/>
                </a:cubicBezTo>
                <a:cubicBezTo>
                  <a:pt x="452753" y="1908331"/>
                  <a:pt x="341358" y="1862836"/>
                  <a:pt x="378857" y="1834435"/>
                </a:cubicBezTo>
                <a:cubicBezTo>
                  <a:pt x="453856" y="1822854"/>
                  <a:pt x="515069" y="1913294"/>
                  <a:pt x="617091" y="1887376"/>
                </a:cubicBezTo>
                <a:cubicBezTo>
                  <a:pt x="491080" y="1809066"/>
                  <a:pt x="351835" y="1783423"/>
                  <a:pt x="260568" y="1679198"/>
                </a:cubicBezTo>
                <a:cubicBezTo>
                  <a:pt x="281523" y="1655484"/>
                  <a:pt x="302479" y="1677543"/>
                  <a:pt x="320402" y="1668720"/>
                </a:cubicBezTo>
                <a:cubicBezTo>
                  <a:pt x="319850" y="1663205"/>
                  <a:pt x="321230" y="1654932"/>
                  <a:pt x="317920" y="1652452"/>
                </a:cubicBezTo>
                <a:cubicBezTo>
                  <a:pt x="249815" y="1595650"/>
                  <a:pt x="248711" y="1594273"/>
                  <a:pt x="321779" y="1552359"/>
                </a:cubicBezTo>
                <a:cubicBezTo>
                  <a:pt x="347424" y="1537746"/>
                  <a:pt x="345218" y="1524786"/>
                  <a:pt x="331707" y="1506313"/>
                </a:cubicBezTo>
                <a:cubicBezTo>
                  <a:pt x="322055" y="1493353"/>
                  <a:pt x="310475" y="1481772"/>
                  <a:pt x="315990" y="1453371"/>
                </a:cubicBezTo>
                <a:cubicBezTo>
                  <a:pt x="355971" y="1489769"/>
                  <a:pt x="549259" y="1477912"/>
                  <a:pt x="583450" y="1474052"/>
                </a:cubicBezTo>
                <a:cubicBezTo>
                  <a:pt x="621777" y="1469917"/>
                  <a:pt x="659553" y="1452269"/>
                  <a:pt x="699809" y="1461919"/>
                </a:cubicBezTo>
                <a:cubicBezTo>
                  <a:pt x="732070" y="1469641"/>
                  <a:pt x="881516" y="1544364"/>
                  <a:pt x="902750" y="1458612"/>
                </a:cubicBezTo>
                <a:cubicBezTo>
                  <a:pt x="903853" y="1454475"/>
                  <a:pt x="964237" y="1464127"/>
                  <a:pt x="996774" y="1468814"/>
                </a:cubicBezTo>
                <a:cubicBezTo>
                  <a:pt x="1025451" y="1472674"/>
                  <a:pt x="1057712" y="1489769"/>
                  <a:pt x="1077012" y="1455578"/>
                </a:cubicBezTo>
                <a:cubicBezTo>
                  <a:pt x="1088317" y="1435450"/>
                  <a:pt x="1041719" y="1396571"/>
                  <a:pt x="1000083" y="1393262"/>
                </a:cubicBezTo>
                <a:cubicBezTo>
                  <a:pt x="963961" y="1390229"/>
                  <a:pt x="926186" y="1385817"/>
                  <a:pt x="891720" y="1394089"/>
                </a:cubicBezTo>
                <a:cubicBezTo>
                  <a:pt x="849258" y="1404017"/>
                  <a:pt x="826372" y="1388024"/>
                  <a:pt x="814515" y="1353557"/>
                </a:cubicBezTo>
                <a:cubicBezTo>
                  <a:pt x="801280" y="1315506"/>
                  <a:pt x="775911" y="1297858"/>
                  <a:pt x="740895" y="1280211"/>
                </a:cubicBezTo>
                <a:cubicBezTo>
                  <a:pt x="655967" y="1237474"/>
                  <a:pt x="574352" y="1188118"/>
                  <a:pt x="481154" y="1163301"/>
                </a:cubicBezTo>
                <a:cubicBezTo>
                  <a:pt x="462679" y="1158337"/>
                  <a:pt x="442276" y="1151719"/>
                  <a:pt x="433728" y="1118909"/>
                </a:cubicBezTo>
                <a:cubicBezTo>
                  <a:pt x="686023" y="1167987"/>
                  <a:pt x="915984" y="1295929"/>
                  <a:pt x="1176276" y="1288484"/>
                </a:cubicBezTo>
                <a:cubicBezTo>
                  <a:pt x="1105137" y="1247950"/>
                  <a:pt x="1022694" y="1245745"/>
                  <a:pt x="946867" y="1217344"/>
                </a:cubicBezTo>
                <a:cubicBezTo>
                  <a:pt x="1000635" y="1196113"/>
                  <a:pt x="1051094" y="1218172"/>
                  <a:pt x="1102104" y="1230304"/>
                </a:cubicBezTo>
                <a:cubicBezTo>
                  <a:pt x="1144843" y="1240230"/>
                  <a:pt x="1183446" y="1241885"/>
                  <a:pt x="1188133" y="1182603"/>
                </a:cubicBezTo>
                <a:cubicBezTo>
                  <a:pt x="1186478" y="1178742"/>
                  <a:pt x="1186754" y="1173780"/>
                  <a:pt x="1187030" y="1169092"/>
                </a:cubicBezTo>
                <a:cubicBezTo>
                  <a:pt x="1172690" y="1144552"/>
                  <a:pt x="1150358" y="1131868"/>
                  <a:pt x="1123887" y="1124698"/>
                </a:cubicBezTo>
                <a:cubicBezTo>
                  <a:pt x="1107894" y="1120286"/>
                  <a:pt x="1086663" y="1113668"/>
                  <a:pt x="1086938" y="1096023"/>
                </a:cubicBezTo>
                <a:cubicBezTo>
                  <a:pt x="1087765" y="1030674"/>
                  <a:pt x="1036756" y="1011647"/>
                  <a:pt x="985744" y="992622"/>
                </a:cubicBezTo>
                <a:cubicBezTo>
                  <a:pt x="1014145" y="960086"/>
                  <a:pt x="1036479" y="984074"/>
                  <a:pt x="1057987" y="981594"/>
                </a:cubicBezTo>
                <a:cubicBezTo>
                  <a:pt x="1072049" y="979939"/>
                  <a:pt x="1084733" y="976906"/>
                  <a:pt x="1084733" y="960086"/>
                </a:cubicBezTo>
                <a:cubicBezTo>
                  <a:pt x="1085008" y="946023"/>
                  <a:pt x="1078390" y="930030"/>
                  <a:pt x="1064605" y="929756"/>
                </a:cubicBezTo>
                <a:cubicBezTo>
                  <a:pt x="978300" y="927273"/>
                  <a:pt x="930599" y="836833"/>
                  <a:pt x="840985" y="836558"/>
                </a:cubicBezTo>
                <a:cubicBezTo>
                  <a:pt x="787493" y="836558"/>
                  <a:pt x="868834" y="785547"/>
                  <a:pt x="823615" y="764315"/>
                </a:cubicBezTo>
                <a:cubicBezTo>
                  <a:pt x="813687" y="759628"/>
                  <a:pt x="849533" y="752460"/>
                  <a:pt x="865526" y="753562"/>
                </a:cubicBezTo>
                <a:cubicBezTo>
                  <a:pt x="881242" y="754665"/>
                  <a:pt x="895304" y="768175"/>
                  <a:pt x="914331" y="758525"/>
                </a:cubicBezTo>
                <a:cubicBezTo>
                  <a:pt x="924808" y="724059"/>
                  <a:pt x="897787" y="711375"/>
                  <a:pt x="875452" y="701724"/>
                </a:cubicBezTo>
                <a:cubicBezTo>
                  <a:pt x="823889" y="679390"/>
                  <a:pt x="773706" y="652369"/>
                  <a:pt x="717181" y="644371"/>
                </a:cubicBezTo>
                <a:cubicBezTo>
                  <a:pt x="697053" y="641614"/>
                  <a:pt x="746133" y="604666"/>
                  <a:pt x="755783" y="591707"/>
                </a:cubicBezTo>
                <a:cubicBezTo>
                  <a:pt x="528304" y="455496"/>
                  <a:pt x="254778" y="462388"/>
                  <a:pt x="0" y="352370"/>
                </a:cubicBezTo>
                <a:cubicBezTo>
                  <a:pt x="56250" y="330864"/>
                  <a:pt x="97610" y="346580"/>
                  <a:pt x="135937" y="349889"/>
                </a:cubicBezTo>
                <a:cubicBezTo>
                  <a:pt x="231615" y="358160"/>
                  <a:pt x="326193" y="375256"/>
                  <a:pt x="421595" y="385458"/>
                </a:cubicBezTo>
                <a:cubicBezTo>
                  <a:pt x="468469" y="390421"/>
                  <a:pt x="512035" y="409172"/>
                  <a:pt x="564424" y="379393"/>
                </a:cubicBezTo>
                <a:cubicBezTo>
                  <a:pt x="599443" y="359540"/>
                  <a:pt x="655418" y="381046"/>
                  <a:pt x="698432" y="398694"/>
                </a:cubicBezTo>
                <a:cubicBezTo>
                  <a:pt x="734000" y="413307"/>
                  <a:pt x="767916" y="417167"/>
                  <a:pt x="815067" y="398694"/>
                </a:cubicBezTo>
                <a:cubicBezTo>
                  <a:pt x="772328" y="387389"/>
                  <a:pt x="739515" y="377463"/>
                  <a:pt x="705876" y="370568"/>
                </a:cubicBezTo>
                <a:cubicBezTo>
                  <a:pt x="679130" y="365055"/>
                  <a:pt x="742825" y="342719"/>
                  <a:pt x="775360" y="345477"/>
                </a:cubicBezTo>
                <a:cubicBezTo>
                  <a:pt x="820857" y="349337"/>
                  <a:pt x="795214" y="335000"/>
                  <a:pt x="787493" y="315146"/>
                </a:cubicBezTo>
                <a:cubicBezTo>
                  <a:pt x="779221" y="293915"/>
                  <a:pt x="803761" y="287298"/>
                  <a:pt x="819202" y="291709"/>
                </a:cubicBezTo>
                <a:cubicBezTo>
                  <a:pt x="878484" y="309081"/>
                  <a:pt x="937491" y="278474"/>
                  <a:pt x="998705" y="303291"/>
                </a:cubicBezTo>
                <a:cubicBezTo>
                  <a:pt x="983263" y="242077"/>
                  <a:pt x="949899" y="215331"/>
                  <a:pt x="880139" y="206783"/>
                </a:cubicBezTo>
                <a:cubicBezTo>
                  <a:pt x="853944" y="203475"/>
                  <a:pt x="826647" y="208438"/>
                  <a:pt x="804037" y="190790"/>
                </a:cubicBezTo>
                <a:cubicBezTo>
                  <a:pt x="791076" y="180590"/>
                  <a:pt x="776463" y="168457"/>
                  <a:pt x="786666" y="149707"/>
                </a:cubicBezTo>
                <a:cubicBezTo>
                  <a:pt x="793834" y="136471"/>
                  <a:pt x="809276" y="136471"/>
                  <a:pt x="821960" y="140884"/>
                </a:cubicBezTo>
                <a:cubicBezTo>
                  <a:pt x="878761" y="160461"/>
                  <a:pt x="938043" y="167630"/>
                  <a:pt x="997325" y="174800"/>
                </a:cubicBezTo>
                <a:cubicBezTo>
                  <a:pt x="1006426" y="175902"/>
                  <a:pt x="1016626" y="179487"/>
                  <a:pt x="1026829" y="161287"/>
                </a:cubicBezTo>
                <a:cubicBezTo>
                  <a:pt x="915984" y="131783"/>
                  <a:pt x="810655" y="89872"/>
                  <a:pt x="696777" y="73604"/>
                </a:cubicBezTo>
                <a:cubicBezTo>
                  <a:pt x="698432" y="65884"/>
                  <a:pt x="700086" y="58164"/>
                  <a:pt x="701741" y="50444"/>
                </a:cubicBezTo>
                <a:cubicBezTo>
                  <a:pt x="790801" y="61471"/>
                  <a:pt x="879864" y="72501"/>
                  <a:pt x="992362" y="86289"/>
                </a:cubicBezTo>
                <a:cubicBezTo>
                  <a:pt x="923153" y="42446"/>
                  <a:pt x="857805" y="57060"/>
                  <a:pt x="806519" y="18183"/>
                </a:cubicBezTo>
                <a:cubicBezTo>
                  <a:pt x="816170" y="3431"/>
                  <a:pt x="827820" y="-292"/>
                  <a:pt x="839883" y="18"/>
                </a:cubicBezTo>
                <a:close/>
              </a:path>
            </a:pathLst>
          </a:custGeom>
        </p:spPr>
      </p:pic>
    </p:spTree>
    <p:extLst>
      <p:ext uri="{BB962C8B-B14F-4D97-AF65-F5344CB8AC3E}">
        <p14:creationId xmlns:p14="http://schemas.microsoft.com/office/powerpoint/2010/main" val="5796355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 calcmode="lin" valueType="num">
                                      <p:cBhvr additive="base">
                                        <p:cTn id="2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 calcmode="lin" valueType="num">
                                      <p:cBhvr additive="base">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additive="base">
                                        <p:cTn id="3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5D13CC36-B950-4F02-9BAF-9A7EB26739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4F2E2428-58BA-458D-AA54-05502E63F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748215" cy="6857999"/>
          </a:xfrm>
          <a:custGeom>
            <a:avLst/>
            <a:gdLst>
              <a:gd name="connsiteX0" fmla="*/ 0 w 9024730"/>
              <a:gd name="connsiteY0" fmla="*/ 0 h 6857999"/>
              <a:gd name="connsiteX1" fmla="*/ 9024730 w 9024730"/>
              <a:gd name="connsiteY1" fmla="*/ 0 h 6857999"/>
              <a:gd name="connsiteX2" fmla="*/ 9024730 w 9024730"/>
              <a:gd name="connsiteY2" fmla="*/ 2 h 6857999"/>
              <a:gd name="connsiteX3" fmla="*/ 8447016 w 9024730"/>
              <a:gd name="connsiteY3" fmla="*/ 2 h 6857999"/>
              <a:gd name="connsiteX4" fmla="*/ 8441214 w 9024730"/>
              <a:gd name="connsiteY4" fmla="*/ 14562 h 6857999"/>
              <a:gd name="connsiteX5" fmla="*/ 8445389 w 9024730"/>
              <a:gd name="connsiteY5" fmla="*/ 59077 h 6857999"/>
              <a:gd name="connsiteX6" fmla="*/ 8437086 w 9024730"/>
              <a:gd name="connsiteY6" fmla="*/ 107668 h 6857999"/>
              <a:gd name="connsiteX7" fmla="*/ 8458599 w 9024730"/>
              <a:gd name="connsiteY7" fmla="*/ 246136 h 6857999"/>
              <a:gd name="connsiteX8" fmla="*/ 8433237 w 9024730"/>
              <a:gd name="connsiteY8" fmla="*/ 372908 h 6857999"/>
              <a:gd name="connsiteX9" fmla="*/ 8430194 w 9024730"/>
              <a:gd name="connsiteY9" fmla="*/ 450607 h 6857999"/>
              <a:gd name="connsiteX10" fmla="*/ 8443315 w 9024730"/>
              <a:gd name="connsiteY10" fmla="*/ 812800 h 6857999"/>
              <a:gd name="connsiteX11" fmla="*/ 8453042 w 9024730"/>
              <a:gd name="connsiteY11" fmla="*/ 912727 h 6857999"/>
              <a:gd name="connsiteX12" fmla="*/ 8451649 w 9024730"/>
              <a:gd name="connsiteY12" fmla="*/ 989950 h 6857999"/>
              <a:gd name="connsiteX13" fmla="*/ 8455592 w 9024730"/>
              <a:gd name="connsiteY13" fmla="*/ 1141745 h 6857999"/>
              <a:gd name="connsiteX14" fmla="*/ 8470203 w 9024730"/>
              <a:gd name="connsiteY14" fmla="*/ 1265454 h 6857999"/>
              <a:gd name="connsiteX15" fmla="*/ 8499638 w 9024730"/>
              <a:gd name="connsiteY15" fmla="*/ 1385480 h 6857999"/>
              <a:gd name="connsiteX16" fmla="*/ 8518660 w 9024730"/>
              <a:gd name="connsiteY16" fmla="*/ 1458060 h 6857999"/>
              <a:gd name="connsiteX17" fmla="*/ 8539125 w 9024730"/>
              <a:gd name="connsiteY17" fmla="*/ 1513175 h 6857999"/>
              <a:gd name="connsiteX18" fmla="*/ 8570281 w 9024730"/>
              <a:gd name="connsiteY18" fmla="*/ 1570809 h 6857999"/>
              <a:gd name="connsiteX19" fmla="*/ 8605212 w 9024730"/>
              <a:gd name="connsiteY19" fmla="*/ 1638391 h 6857999"/>
              <a:gd name="connsiteX20" fmla="*/ 8626457 w 9024730"/>
              <a:gd name="connsiteY20" fmla="*/ 1742490 h 6857999"/>
              <a:gd name="connsiteX21" fmla="*/ 8654861 w 9024730"/>
              <a:gd name="connsiteY21" fmla="*/ 1818229 h 6857999"/>
              <a:gd name="connsiteX22" fmla="*/ 8648005 w 9024730"/>
              <a:gd name="connsiteY22" fmla="*/ 1862723 h 6857999"/>
              <a:gd name="connsiteX23" fmla="*/ 8654469 w 9024730"/>
              <a:gd name="connsiteY23" fmla="*/ 1917476 h 6857999"/>
              <a:gd name="connsiteX24" fmla="*/ 8649702 w 9024730"/>
              <a:gd name="connsiteY24" fmla="*/ 1972204 h 6857999"/>
              <a:gd name="connsiteX25" fmla="*/ 8656357 w 9024730"/>
              <a:gd name="connsiteY25" fmla="*/ 2054291 h 6857999"/>
              <a:gd name="connsiteX26" fmla="*/ 8648660 w 9024730"/>
              <a:gd name="connsiteY26" fmla="*/ 2227417 h 6857999"/>
              <a:gd name="connsiteX27" fmla="*/ 8607609 w 9024730"/>
              <a:gd name="connsiteY27" fmla="*/ 2510933 h 6857999"/>
              <a:gd name="connsiteX28" fmla="*/ 8608432 w 9024730"/>
              <a:gd name="connsiteY28" fmla="*/ 2741866 h 6857999"/>
              <a:gd name="connsiteX29" fmla="*/ 8619112 w 9024730"/>
              <a:gd name="connsiteY29" fmla="*/ 2864935 h 6857999"/>
              <a:gd name="connsiteX30" fmla="*/ 8627742 w 9024730"/>
              <a:gd name="connsiteY30" fmla="*/ 2950807 h 6857999"/>
              <a:gd name="connsiteX31" fmla="*/ 8611822 w 9024730"/>
              <a:gd name="connsiteY31" fmla="*/ 2978246 h 6857999"/>
              <a:gd name="connsiteX32" fmla="*/ 8608239 w 9024730"/>
              <a:gd name="connsiteY32" fmla="*/ 2995916 h 6857999"/>
              <a:gd name="connsiteX33" fmla="*/ 8598647 w 9024730"/>
              <a:gd name="connsiteY33" fmla="*/ 2998648 h 6857999"/>
              <a:gd name="connsiteX34" fmla="*/ 8587108 w 9024730"/>
              <a:gd name="connsiteY34" fmla="*/ 3023630 h 6857999"/>
              <a:gd name="connsiteX35" fmla="*/ 8577885 w 9024730"/>
              <a:gd name="connsiteY35" fmla="*/ 3096975 h 6857999"/>
              <a:gd name="connsiteX36" fmla="*/ 8557492 w 9024730"/>
              <a:gd name="connsiteY36" fmla="*/ 3216657 h 6857999"/>
              <a:gd name="connsiteX37" fmla="*/ 8560894 w 9024730"/>
              <a:gd name="connsiteY37" fmla="*/ 3310980 h 6857999"/>
              <a:gd name="connsiteX38" fmla="*/ 8547852 w 9024730"/>
              <a:gd name="connsiteY38" fmla="*/ 3344725 h 6857999"/>
              <a:gd name="connsiteX39" fmla="*/ 8535427 w 9024730"/>
              <a:gd name="connsiteY39" fmla="*/ 3393250 h 6857999"/>
              <a:gd name="connsiteX40" fmla="*/ 8520092 w 9024730"/>
              <a:gd name="connsiteY40" fmla="*/ 3514536 h 6857999"/>
              <a:gd name="connsiteX41" fmla="*/ 8497231 w 9024730"/>
              <a:gd name="connsiteY41" fmla="*/ 3686149 h 6857999"/>
              <a:gd name="connsiteX42" fmla="*/ 8489799 w 9024730"/>
              <a:gd name="connsiteY42" fmla="*/ 3692208 h 6857999"/>
              <a:gd name="connsiteX43" fmla="*/ 8475804 w 9024730"/>
              <a:gd name="connsiteY43" fmla="*/ 3776022 h 6857999"/>
              <a:gd name="connsiteX44" fmla="*/ 8471279 w 9024730"/>
              <a:gd name="connsiteY44" fmla="*/ 3977138 h 6857999"/>
              <a:gd name="connsiteX45" fmla="*/ 8408913 w 9024730"/>
              <a:gd name="connsiteY45" fmla="*/ 4222149 h 6857999"/>
              <a:gd name="connsiteX46" fmla="*/ 8402112 w 9024730"/>
              <a:gd name="connsiteY46" fmla="*/ 4364683 h 6857999"/>
              <a:gd name="connsiteX47" fmla="*/ 8393355 w 9024730"/>
              <a:gd name="connsiteY47" fmla="*/ 4462471 h 6857999"/>
              <a:gd name="connsiteX48" fmla="*/ 8376166 w 9024730"/>
              <a:gd name="connsiteY48" fmla="*/ 4574052 h 6857999"/>
              <a:gd name="connsiteX49" fmla="*/ 8341678 w 9024730"/>
              <a:gd name="connsiteY49" fmla="*/ 4667756 h 6857999"/>
              <a:gd name="connsiteX50" fmla="*/ 8273661 w 9024730"/>
              <a:gd name="connsiteY50" fmla="*/ 4799019 h 6857999"/>
              <a:gd name="connsiteX51" fmla="*/ 8256132 w 9024730"/>
              <a:gd name="connsiteY51" fmla="*/ 4849614 h 6857999"/>
              <a:gd name="connsiteX52" fmla="*/ 8226804 w 9024730"/>
              <a:gd name="connsiteY52" fmla="*/ 4919971 h 6857999"/>
              <a:gd name="connsiteX53" fmla="*/ 8171825 w 9024730"/>
              <a:gd name="connsiteY53" fmla="*/ 5010766 h 6857999"/>
              <a:gd name="connsiteX54" fmla="*/ 8143172 w 9024730"/>
              <a:gd name="connsiteY54" fmla="*/ 5088190 h 6857999"/>
              <a:gd name="connsiteX55" fmla="*/ 8126363 w 9024730"/>
              <a:gd name="connsiteY55" fmla="*/ 5143922 h 6857999"/>
              <a:gd name="connsiteX56" fmla="*/ 8103782 w 9024730"/>
              <a:gd name="connsiteY56" fmla="*/ 5284346 h 6857999"/>
              <a:gd name="connsiteX57" fmla="*/ 8084361 w 9024730"/>
              <a:gd name="connsiteY57" fmla="*/ 5390948 h 6857999"/>
              <a:gd name="connsiteX58" fmla="*/ 8062552 w 9024730"/>
              <a:gd name="connsiteY58" fmla="*/ 5470854 h 6857999"/>
              <a:gd name="connsiteX59" fmla="*/ 8057342 w 9024730"/>
              <a:gd name="connsiteY59" fmla="*/ 5529643 h 6857999"/>
              <a:gd name="connsiteX60" fmla="*/ 8044923 w 9024730"/>
              <a:gd name="connsiteY60" fmla="*/ 5597292 h 6857999"/>
              <a:gd name="connsiteX61" fmla="*/ 8035233 w 9024730"/>
              <a:gd name="connsiteY61" fmla="*/ 5608899 h 6857999"/>
              <a:gd name="connsiteX62" fmla="*/ 8018178 w 9024730"/>
              <a:gd name="connsiteY62" fmla="*/ 5684911 h 6857999"/>
              <a:gd name="connsiteX63" fmla="*/ 8018018 w 9024730"/>
              <a:gd name="connsiteY63" fmla="*/ 5755776 h 6857999"/>
              <a:gd name="connsiteX64" fmla="*/ 8008640 w 9024730"/>
              <a:gd name="connsiteY64" fmla="*/ 5889599 h 6857999"/>
              <a:gd name="connsiteX65" fmla="*/ 8013542 w 9024730"/>
              <a:gd name="connsiteY65" fmla="*/ 5989744 h 6857999"/>
              <a:gd name="connsiteX66" fmla="*/ 7980757 w 9024730"/>
              <a:gd name="connsiteY66" fmla="*/ 6084926 h 6857999"/>
              <a:gd name="connsiteX67" fmla="*/ 7975907 w 9024730"/>
              <a:gd name="connsiteY67" fmla="*/ 6346549 h 6857999"/>
              <a:gd name="connsiteX68" fmla="*/ 7974221 w 9024730"/>
              <a:gd name="connsiteY68" fmla="*/ 6527527 h 6857999"/>
              <a:gd name="connsiteX69" fmla="*/ 7979135 w 9024730"/>
              <a:gd name="connsiteY69" fmla="*/ 6627129 h 6857999"/>
              <a:gd name="connsiteX70" fmla="*/ 7979404 w 9024730"/>
              <a:gd name="connsiteY70" fmla="*/ 6694819 h 6857999"/>
              <a:gd name="connsiteX71" fmla="*/ 8009526 w 9024730"/>
              <a:gd name="connsiteY71" fmla="*/ 6765445 h 6857999"/>
              <a:gd name="connsiteX72" fmla="*/ 8018211 w 9024730"/>
              <a:gd name="connsiteY72" fmla="*/ 6844697 h 6857999"/>
              <a:gd name="connsiteX73" fmla="*/ 8019608 w 9024730"/>
              <a:gd name="connsiteY73" fmla="*/ 6857999 h 6857999"/>
              <a:gd name="connsiteX74" fmla="*/ 0 w 9024730"/>
              <a:gd name="connsiteY74"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9024730" h="6857999">
                <a:moveTo>
                  <a:pt x="0" y="0"/>
                </a:moveTo>
                <a:lnTo>
                  <a:pt x="9024730" y="0"/>
                </a:lnTo>
                <a:lnTo>
                  <a:pt x="9024730" y="2"/>
                </a:lnTo>
                <a:lnTo>
                  <a:pt x="8447016" y="2"/>
                </a:lnTo>
                <a:lnTo>
                  <a:pt x="8441214" y="14562"/>
                </a:lnTo>
                <a:lnTo>
                  <a:pt x="8445389" y="59077"/>
                </a:lnTo>
                <a:cubicBezTo>
                  <a:pt x="8445971" y="76949"/>
                  <a:pt x="8436504" y="89796"/>
                  <a:pt x="8437086" y="107668"/>
                </a:cubicBezTo>
                <a:cubicBezTo>
                  <a:pt x="8417947" y="138162"/>
                  <a:pt x="8459241" y="201929"/>
                  <a:pt x="8458599" y="246136"/>
                </a:cubicBezTo>
                <a:cubicBezTo>
                  <a:pt x="8457958" y="290343"/>
                  <a:pt x="8471649" y="364179"/>
                  <a:pt x="8433237" y="372908"/>
                </a:cubicBezTo>
                <a:cubicBezTo>
                  <a:pt x="8426916" y="431308"/>
                  <a:pt x="8438389" y="357606"/>
                  <a:pt x="8430194" y="450607"/>
                </a:cubicBezTo>
                <a:cubicBezTo>
                  <a:pt x="8466727" y="551950"/>
                  <a:pt x="8430182" y="787036"/>
                  <a:pt x="8443315" y="812800"/>
                </a:cubicBezTo>
                <a:cubicBezTo>
                  <a:pt x="8478999" y="860799"/>
                  <a:pt x="8435788" y="854953"/>
                  <a:pt x="8453042" y="912727"/>
                </a:cubicBezTo>
                <a:cubicBezTo>
                  <a:pt x="8462900" y="945986"/>
                  <a:pt x="8451223" y="951781"/>
                  <a:pt x="8451649" y="989950"/>
                </a:cubicBezTo>
                <a:cubicBezTo>
                  <a:pt x="8452074" y="1028120"/>
                  <a:pt x="8452500" y="1095828"/>
                  <a:pt x="8455592" y="1141745"/>
                </a:cubicBezTo>
                <a:cubicBezTo>
                  <a:pt x="8458684" y="1187662"/>
                  <a:pt x="8470047" y="1234783"/>
                  <a:pt x="8470203" y="1265454"/>
                </a:cubicBezTo>
                <a:cubicBezTo>
                  <a:pt x="8458947" y="1304052"/>
                  <a:pt x="8496012" y="1370755"/>
                  <a:pt x="8499638" y="1385480"/>
                </a:cubicBezTo>
                <a:cubicBezTo>
                  <a:pt x="8514485" y="1422714"/>
                  <a:pt x="8525070" y="1428103"/>
                  <a:pt x="8518660" y="1458060"/>
                </a:cubicBezTo>
                <a:cubicBezTo>
                  <a:pt x="8518783" y="1468057"/>
                  <a:pt x="8539003" y="1503177"/>
                  <a:pt x="8539125" y="1513175"/>
                </a:cubicBezTo>
                <a:lnTo>
                  <a:pt x="8570281" y="1570809"/>
                </a:lnTo>
                <a:cubicBezTo>
                  <a:pt x="8597636" y="1617136"/>
                  <a:pt x="8594573" y="1601443"/>
                  <a:pt x="8605212" y="1638391"/>
                </a:cubicBezTo>
                <a:cubicBezTo>
                  <a:pt x="8629645" y="1719640"/>
                  <a:pt x="8613884" y="1715203"/>
                  <a:pt x="8626457" y="1742490"/>
                </a:cubicBezTo>
                <a:lnTo>
                  <a:pt x="8654861" y="1818229"/>
                </a:lnTo>
                <a:cubicBezTo>
                  <a:pt x="8657202" y="1824059"/>
                  <a:pt x="8651899" y="1851211"/>
                  <a:pt x="8648005" y="1862723"/>
                </a:cubicBezTo>
                <a:lnTo>
                  <a:pt x="8654469" y="1917476"/>
                </a:lnTo>
                <a:lnTo>
                  <a:pt x="8649702" y="1972204"/>
                </a:lnTo>
                <a:cubicBezTo>
                  <a:pt x="8652251" y="1979569"/>
                  <a:pt x="8651461" y="2048203"/>
                  <a:pt x="8656357" y="2054291"/>
                </a:cubicBezTo>
                <a:cubicBezTo>
                  <a:pt x="8672645" y="2141657"/>
                  <a:pt x="8632397" y="2189849"/>
                  <a:pt x="8648660" y="2227417"/>
                </a:cubicBezTo>
                <a:cubicBezTo>
                  <a:pt x="8639941" y="2317591"/>
                  <a:pt x="8613796" y="2407644"/>
                  <a:pt x="8607609" y="2510933"/>
                </a:cubicBezTo>
                <a:cubicBezTo>
                  <a:pt x="8633490" y="2597916"/>
                  <a:pt x="8602674" y="2649734"/>
                  <a:pt x="8608432" y="2741866"/>
                </a:cubicBezTo>
                <a:cubicBezTo>
                  <a:pt x="8630300" y="2779815"/>
                  <a:pt x="8631929" y="2817058"/>
                  <a:pt x="8619112" y="2864935"/>
                </a:cubicBezTo>
                <a:cubicBezTo>
                  <a:pt x="8655820" y="2860552"/>
                  <a:pt x="8588374" y="2937673"/>
                  <a:pt x="8627742" y="2950807"/>
                </a:cubicBezTo>
                <a:lnTo>
                  <a:pt x="8611822" y="2978246"/>
                </a:lnTo>
                <a:lnTo>
                  <a:pt x="8608239" y="2995916"/>
                </a:lnTo>
                <a:lnTo>
                  <a:pt x="8598647" y="2998648"/>
                </a:lnTo>
                <a:lnTo>
                  <a:pt x="8587108" y="3023630"/>
                </a:lnTo>
                <a:cubicBezTo>
                  <a:pt x="8584111" y="3033333"/>
                  <a:pt x="8577413" y="3084375"/>
                  <a:pt x="8577885" y="3096975"/>
                </a:cubicBezTo>
                <a:cubicBezTo>
                  <a:pt x="8594321" y="3142205"/>
                  <a:pt x="8535131" y="3160433"/>
                  <a:pt x="8557492" y="3216657"/>
                </a:cubicBezTo>
                <a:cubicBezTo>
                  <a:pt x="8562518" y="3237178"/>
                  <a:pt x="8573573" y="3299737"/>
                  <a:pt x="8560894" y="3310980"/>
                </a:cubicBezTo>
                <a:cubicBezTo>
                  <a:pt x="8557601" y="3323902"/>
                  <a:pt x="8561083" y="3339340"/>
                  <a:pt x="8547852" y="3344725"/>
                </a:cubicBezTo>
                <a:cubicBezTo>
                  <a:pt x="8531788" y="3353908"/>
                  <a:pt x="8553430" y="3400659"/>
                  <a:pt x="8535427" y="3393250"/>
                </a:cubicBezTo>
                <a:cubicBezTo>
                  <a:pt x="8550195" y="3426421"/>
                  <a:pt x="8529553" y="3487753"/>
                  <a:pt x="8520092" y="3514536"/>
                </a:cubicBezTo>
                <a:cubicBezTo>
                  <a:pt x="8513726" y="3563353"/>
                  <a:pt x="8500070" y="3650327"/>
                  <a:pt x="8497231" y="3686149"/>
                </a:cubicBezTo>
                <a:cubicBezTo>
                  <a:pt x="8494574" y="3687657"/>
                  <a:pt x="8493370" y="3677229"/>
                  <a:pt x="8489799" y="3692208"/>
                </a:cubicBezTo>
                <a:cubicBezTo>
                  <a:pt x="8486228" y="3707187"/>
                  <a:pt x="8465938" y="3757479"/>
                  <a:pt x="8475804" y="3776022"/>
                </a:cubicBezTo>
                <a:cubicBezTo>
                  <a:pt x="8441061" y="3875691"/>
                  <a:pt x="8487451" y="3939839"/>
                  <a:pt x="8471279" y="3977138"/>
                </a:cubicBezTo>
                <a:cubicBezTo>
                  <a:pt x="8465599" y="4067300"/>
                  <a:pt x="8419685" y="4164564"/>
                  <a:pt x="8408913" y="4222149"/>
                </a:cubicBezTo>
                <a:cubicBezTo>
                  <a:pt x="8403583" y="4287917"/>
                  <a:pt x="8398240" y="4339232"/>
                  <a:pt x="8402112" y="4364683"/>
                </a:cubicBezTo>
                <a:lnTo>
                  <a:pt x="8393355" y="4462471"/>
                </a:lnTo>
                <a:cubicBezTo>
                  <a:pt x="8396004" y="4503329"/>
                  <a:pt x="8376320" y="4548111"/>
                  <a:pt x="8376166" y="4574052"/>
                </a:cubicBezTo>
                <a:cubicBezTo>
                  <a:pt x="8369380" y="4670665"/>
                  <a:pt x="8352302" y="4649921"/>
                  <a:pt x="8341678" y="4667756"/>
                </a:cubicBezTo>
                <a:cubicBezTo>
                  <a:pt x="8320864" y="4705850"/>
                  <a:pt x="8290794" y="4758928"/>
                  <a:pt x="8273661" y="4799019"/>
                </a:cubicBezTo>
                <a:cubicBezTo>
                  <a:pt x="8254323" y="4834076"/>
                  <a:pt x="8262378" y="4811645"/>
                  <a:pt x="8256132" y="4849614"/>
                </a:cubicBezTo>
                <a:cubicBezTo>
                  <a:pt x="8239320" y="4853334"/>
                  <a:pt x="8207060" y="4883089"/>
                  <a:pt x="8226804" y="4919971"/>
                </a:cubicBezTo>
                <a:lnTo>
                  <a:pt x="8171825" y="5010766"/>
                </a:lnTo>
                <a:cubicBezTo>
                  <a:pt x="8150097" y="4983259"/>
                  <a:pt x="8165842" y="5107656"/>
                  <a:pt x="8143172" y="5088190"/>
                </a:cubicBezTo>
                <a:cubicBezTo>
                  <a:pt x="8128060" y="5102008"/>
                  <a:pt x="8138350" y="5118851"/>
                  <a:pt x="8126363" y="5143922"/>
                </a:cubicBezTo>
                <a:cubicBezTo>
                  <a:pt x="8116335" y="5192745"/>
                  <a:pt x="8111851" y="5226225"/>
                  <a:pt x="8103782" y="5284346"/>
                </a:cubicBezTo>
                <a:cubicBezTo>
                  <a:pt x="8101016" y="5338386"/>
                  <a:pt x="8095811" y="5337325"/>
                  <a:pt x="8084361" y="5390948"/>
                </a:cubicBezTo>
                <a:cubicBezTo>
                  <a:pt x="8082912" y="5429655"/>
                  <a:pt x="8063705" y="5449508"/>
                  <a:pt x="8062552" y="5470854"/>
                </a:cubicBezTo>
                <a:cubicBezTo>
                  <a:pt x="8086776" y="5526328"/>
                  <a:pt x="8037513" y="5496377"/>
                  <a:pt x="8057342" y="5529643"/>
                </a:cubicBezTo>
                <a:cubicBezTo>
                  <a:pt x="8050653" y="5550879"/>
                  <a:pt x="8055939" y="5587444"/>
                  <a:pt x="8044923" y="5597292"/>
                </a:cubicBezTo>
                <a:lnTo>
                  <a:pt x="8035233" y="5608899"/>
                </a:lnTo>
                <a:cubicBezTo>
                  <a:pt x="8030775" y="5623501"/>
                  <a:pt x="8021047" y="5660431"/>
                  <a:pt x="8018178" y="5684911"/>
                </a:cubicBezTo>
                <a:cubicBezTo>
                  <a:pt x="8005590" y="5692608"/>
                  <a:pt x="8011744" y="5734344"/>
                  <a:pt x="8018018" y="5755776"/>
                </a:cubicBezTo>
                <a:cubicBezTo>
                  <a:pt x="8019409" y="5792777"/>
                  <a:pt x="7989082" y="5848613"/>
                  <a:pt x="8008640" y="5889599"/>
                </a:cubicBezTo>
                <a:cubicBezTo>
                  <a:pt x="8011480" y="5932097"/>
                  <a:pt x="8009486" y="5940901"/>
                  <a:pt x="8013542" y="5989744"/>
                </a:cubicBezTo>
                <a:cubicBezTo>
                  <a:pt x="8022089" y="6020787"/>
                  <a:pt x="7982918" y="6024963"/>
                  <a:pt x="7980757" y="6084926"/>
                </a:cubicBezTo>
                <a:cubicBezTo>
                  <a:pt x="7974117" y="6134231"/>
                  <a:pt x="7999371" y="6240432"/>
                  <a:pt x="7975907" y="6346549"/>
                </a:cubicBezTo>
                <a:cubicBezTo>
                  <a:pt x="7987225" y="6409741"/>
                  <a:pt x="7980509" y="6468689"/>
                  <a:pt x="7974221" y="6527527"/>
                </a:cubicBezTo>
                <a:cubicBezTo>
                  <a:pt x="7955361" y="6585667"/>
                  <a:pt x="7987786" y="6579284"/>
                  <a:pt x="7979135" y="6627129"/>
                </a:cubicBezTo>
                <a:cubicBezTo>
                  <a:pt x="7983057" y="6635153"/>
                  <a:pt x="7984986" y="6697665"/>
                  <a:pt x="7979404" y="6694819"/>
                </a:cubicBezTo>
                <a:cubicBezTo>
                  <a:pt x="7981755" y="6716947"/>
                  <a:pt x="8003903" y="6732844"/>
                  <a:pt x="8009526" y="6765445"/>
                </a:cubicBezTo>
                <a:cubicBezTo>
                  <a:pt x="8011113" y="6776325"/>
                  <a:pt x="8014662" y="6810511"/>
                  <a:pt x="8018211" y="6844697"/>
                </a:cubicBezTo>
                <a:lnTo>
                  <a:pt x="8019608" y="6857999"/>
                </a:lnTo>
                <a:lnTo>
                  <a:pt x="0" y="685799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el 1">
            <a:extLst>
              <a:ext uri="{FF2B5EF4-FFF2-40B4-BE49-F238E27FC236}">
                <a16:creationId xmlns:a16="http://schemas.microsoft.com/office/drawing/2014/main" id="{FB29D0A6-A481-1FDE-7355-90EE2EEF1F0E}"/>
              </a:ext>
            </a:extLst>
          </p:cNvPr>
          <p:cNvSpPr>
            <a:spLocks noGrp="1"/>
          </p:cNvSpPr>
          <p:nvPr>
            <p:ph type="title"/>
          </p:nvPr>
        </p:nvSpPr>
        <p:spPr>
          <a:xfrm>
            <a:off x="1137034" y="609600"/>
            <a:ext cx="6881026" cy="1322887"/>
          </a:xfrm>
        </p:spPr>
        <p:txBody>
          <a:bodyPr>
            <a:normAutofit/>
          </a:bodyPr>
          <a:lstStyle/>
          <a:p>
            <a:r>
              <a:rPr lang="de-DE">
                <a:latin typeface="Aptos"/>
              </a:rPr>
              <a:t>Deutschland</a:t>
            </a:r>
          </a:p>
        </p:txBody>
      </p:sp>
      <p:sp>
        <p:nvSpPr>
          <p:cNvPr id="3" name="Inhaltsplatzhalter 2">
            <a:extLst>
              <a:ext uri="{FF2B5EF4-FFF2-40B4-BE49-F238E27FC236}">
                <a16:creationId xmlns:a16="http://schemas.microsoft.com/office/drawing/2014/main" id="{024DBD06-BA57-AE49-316C-F42378F2B167}"/>
              </a:ext>
            </a:extLst>
          </p:cNvPr>
          <p:cNvSpPr>
            <a:spLocks noGrp="1"/>
          </p:cNvSpPr>
          <p:nvPr>
            <p:ph idx="1"/>
          </p:nvPr>
        </p:nvSpPr>
        <p:spPr>
          <a:xfrm>
            <a:off x="1137034" y="2194102"/>
            <a:ext cx="6573951" cy="3908585"/>
          </a:xfrm>
        </p:spPr>
        <p:txBody>
          <a:bodyPr vert="horz" lIns="91440" tIns="45720" rIns="91440" bIns="45720" rtlCol="0" anchor="t">
            <a:normAutofit lnSpcReduction="10000"/>
          </a:bodyPr>
          <a:lstStyle/>
          <a:p>
            <a:pPr marL="0" indent="0">
              <a:buNone/>
            </a:pPr>
            <a:r>
              <a:rPr lang="de-DE" sz="2000" dirty="0"/>
              <a:t>Als sie zuhause ankam, war sie sehr glücklich und zufrieden. Sofort kam ihr Freund der Adler angeflogen und begrüßte sie. Die Raupe erzählte dem Adler von ihrer Reise. Als sie fertig mit dem Erzählen war, sagte sie: „Ich möchte an der EU das Essen, die Freundschaft, die Gemeinschaft, die Sprache und die unterschiedlichen Rituale, Sitten und Bräuche bewahren. Schön, dass es die EU gibt.“ „Das stimmt“, entgegnete der Adler, „toll, dass es die EU gibt. Deutschland hat aber auch leckere Spezialitäten, zum Beispiel den Saumagen oder die </a:t>
            </a:r>
            <a:r>
              <a:rPr lang="de-DE" sz="2000"/>
              <a:t>Weißwurst.“ „Stimmt!“, </a:t>
            </a:r>
            <a:r>
              <a:rPr lang="de-DE" sz="2000" dirty="0"/>
              <a:t>sagte die Raupe</a:t>
            </a:r>
            <a:r>
              <a:rPr lang="de-DE" sz="2000"/>
              <a:t>, „damit </a:t>
            </a:r>
            <a:r>
              <a:rPr lang="de-DE" sz="2000" dirty="0"/>
              <a:t>das so bleibt, werde ich ein Kochbuch schreiben und allen Leuten in meinem Kochbuch erzählen, wie toll die EU </a:t>
            </a:r>
            <a:r>
              <a:rPr lang="de-DE" sz="2000"/>
              <a:t>ist.“ „Auch </a:t>
            </a:r>
            <a:r>
              <a:rPr lang="de-DE" sz="2000" dirty="0"/>
              <a:t>ich werde in meinem Umfeld erzählen, wie toll die EU ist", sagte der Adler. </a:t>
            </a:r>
          </a:p>
        </p:txBody>
      </p:sp>
      <p:pic>
        <p:nvPicPr>
          <p:cNvPr id="5" name="Grafik 4" descr="Ein Bild, das Flagge enthält.&#10;&#10;Beschreibung automatisch generiert.">
            <a:extLst>
              <a:ext uri="{FF2B5EF4-FFF2-40B4-BE49-F238E27FC236}">
                <a16:creationId xmlns:a16="http://schemas.microsoft.com/office/drawing/2014/main" id="{FD1AF4B1-C0C8-F0BD-AA60-12F5B33D98FD}"/>
              </a:ext>
            </a:extLst>
          </p:cNvPr>
          <p:cNvPicPr>
            <a:picLocks noChangeAspect="1"/>
          </p:cNvPicPr>
          <p:nvPr/>
        </p:nvPicPr>
        <p:blipFill>
          <a:blip r:embed="rId2"/>
          <a:stretch>
            <a:fillRect/>
          </a:stretch>
        </p:blipFill>
        <p:spPr>
          <a:xfrm>
            <a:off x="8795981" y="1031289"/>
            <a:ext cx="2906973" cy="4824852"/>
          </a:xfrm>
          <a:prstGeom prst="rect">
            <a:avLst/>
          </a:prstGeom>
        </p:spPr>
      </p:pic>
    </p:spTree>
    <p:extLst>
      <p:ext uri="{BB962C8B-B14F-4D97-AF65-F5344CB8AC3E}">
        <p14:creationId xmlns:p14="http://schemas.microsoft.com/office/powerpoint/2010/main" val="1576396417"/>
      </p:ext>
    </p:extLst>
  </p:cSld>
  <p:clrMapOvr>
    <a:masterClrMapping/>
  </p:clrMapOvr>
  <mc:AlternateContent xmlns:mc="http://schemas.openxmlformats.org/markup-compatibility/2006" xmlns:p14="http://schemas.microsoft.com/office/powerpoint/2010/main">
    <mc:Choice Requires="p14">
      <p:transition spd="slow" p14:dur="15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fillRect t="-9000" b="-9000"/>
          </a:stretch>
        </a:blipFill>
        <a:effectLst/>
      </p:bgPr>
    </p:bg>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BBBF1F6-CD6E-97B2-240A-B08C77E99807}"/>
              </a:ext>
            </a:extLst>
          </p:cNvPr>
          <p:cNvSpPr>
            <a:spLocks noGrp="1"/>
          </p:cNvSpPr>
          <p:nvPr>
            <p:ph idx="1"/>
          </p:nvPr>
        </p:nvSpPr>
        <p:spPr>
          <a:xfrm>
            <a:off x="983343" y="2575530"/>
            <a:ext cx="10515600" cy="1323130"/>
          </a:xfrm>
        </p:spPr>
        <p:txBody>
          <a:bodyPr vert="horz" lIns="91440" tIns="45720" rIns="91440" bIns="45720" rtlCol="0" anchor="t">
            <a:normAutofit lnSpcReduction="10000"/>
          </a:bodyPr>
          <a:lstStyle/>
          <a:p>
            <a:pPr marL="0" indent="0" algn="ctr">
              <a:buNone/>
            </a:pPr>
            <a:r>
              <a:rPr lang="de-DE" sz="9600" dirty="0">
                <a:solidFill>
                  <a:srgbClr val="FF0000"/>
                </a:solidFill>
              </a:rPr>
              <a:t>E</a:t>
            </a:r>
            <a:r>
              <a:rPr lang="de-DE" sz="9600" dirty="0"/>
              <a:t> </a:t>
            </a:r>
            <a:r>
              <a:rPr lang="de-DE" sz="9600" dirty="0">
                <a:solidFill>
                  <a:srgbClr val="7030A0"/>
                </a:solidFill>
              </a:rPr>
              <a:t>N</a:t>
            </a:r>
            <a:r>
              <a:rPr lang="de-DE" sz="9600" dirty="0"/>
              <a:t> </a:t>
            </a:r>
            <a:r>
              <a:rPr lang="de-DE" sz="9600" dirty="0">
                <a:solidFill>
                  <a:srgbClr val="00B050"/>
                </a:solidFill>
              </a:rPr>
              <a:t>D </a:t>
            </a:r>
            <a:r>
              <a:rPr lang="de-DE" sz="9600" dirty="0">
                <a:solidFill>
                  <a:srgbClr val="FFFF00"/>
                </a:solidFill>
              </a:rPr>
              <a:t>E</a:t>
            </a:r>
          </a:p>
        </p:txBody>
      </p:sp>
      <p:pic>
        <p:nvPicPr>
          <p:cNvPr id="4" name="Grafik 3" descr="Ein Bild, das Grün, Clipart, Animation, Smiley enthält.&#10;&#10;KI-generierte Inhalte können fehlerhaft sein.">
            <a:extLst>
              <a:ext uri="{FF2B5EF4-FFF2-40B4-BE49-F238E27FC236}">
                <a16:creationId xmlns:a16="http://schemas.microsoft.com/office/drawing/2014/main" id="{A9212ACB-D67C-CD79-5015-430B2B2940A7}"/>
              </a:ext>
            </a:extLst>
          </p:cNvPr>
          <p:cNvPicPr>
            <a:picLocks noChangeAspect="1"/>
          </p:cNvPicPr>
          <p:nvPr/>
        </p:nvPicPr>
        <p:blipFill>
          <a:blip r:embed="rId3"/>
          <a:stretch>
            <a:fillRect/>
          </a:stretch>
        </p:blipFill>
        <p:spPr>
          <a:xfrm>
            <a:off x="5498" y="3634644"/>
            <a:ext cx="6096000" cy="3910013"/>
          </a:xfrm>
          <a:prstGeom prst="rect">
            <a:avLst/>
          </a:prstGeom>
        </p:spPr>
      </p:pic>
    </p:spTree>
    <p:extLst>
      <p:ext uri="{BB962C8B-B14F-4D97-AF65-F5344CB8AC3E}">
        <p14:creationId xmlns:p14="http://schemas.microsoft.com/office/powerpoint/2010/main" val="936653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7E9AFE1-A080-A16D-FA90-41FCD2C63C66}"/>
              </a:ext>
            </a:extLst>
          </p:cNvPr>
          <p:cNvSpPr>
            <a:spLocks noGrp="1"/>
          </p:cNvSpPr>
          <p:nvPr>
            <p:ph type="title"/>
          </p:nvPr>
        </p:nvSpPr>
        <p:spPr>
          <a:xfrm>
            <a:off x="1371599" y="294538"/>
            <a:ext cx="9895951" cy="1033669"/>
          </a:xfrm>
        </p:spPr>
        <p:txBody>
          <a:bodyPr>
            <a:normAutofit/>
          </a:bodyPr>
          <a:lstStyle/>
          <a:p>
            <a:r>
              <a:rPr lang="de-DE" sz="4000" dirty="0">
                <a:solidFill>
                  <a:srgbClr val="FFFFFF"/>
                </a:solidFill>
              </a:rPr>
              <a:t>Quellen</a:t>
            </a:r>
          </a:p>
        </p:txBody>
      </p:sp>
      <p:sp>
        <p:nvSpPr>
          <p:cNvPr id="3" name="Inhaltsplatzhalter 2">
            <a:extLst>
              <a:ext uri="{FF2B5EF4-FFF2-40B4-BE49-F238E27FC236}">
                <a16:creationId xmlns:a16="http://schemas.microsoft.com/office/drawing/2014/main" id="{8506532C-A2E4-7D6F-6BEF-AF73460043C2}"/>
              </a:ext>
            </a:extLst>
          </p:cNvPr>
          <p:cNvSpPr>
            <a:spLocks noGrp="1"/>
          </p:cNvSpPr>
          <p:nvPr>
            <p:ph idx="1"/>
          </p:nvPr>
        </p:nvSpPr>
        <p:spPr>
          <a:xfrm>
            <a:off x="1371599" y="2318197"/>
            <a:ext cx="9724031" cy="3683358"/>
          </a:xfrm>
        </p:spPr>
        <p:txBody>
          <a:bodyPr vert="horz" lIns="91440" tIns="45720" rIns="91440" bIns="45720" rtlCol="0" anchor="ctr">
            <a:normAutofit/>
          </a:bodyPr>
          <a:lstStyle/>
          <a:p>
            <a:r>
              <a:rPr lang="de-DE" sz="2000" dirty="0"/>
              <a:t>https://european-union.europa.eu/ </a:t>
            </a:r>
            <a:endParaRPr lang="en-US" sz="2000"/>
          </a:p>
          <a:p>
            <a:r>
              <a:rPr lang="de-DE" sz="2000" dirty="0"/>
              <a:t>https://europanetzwerk.hessen.de/ </a:t>
            </a:r>
            <a:endParaRPr lang="en-US" sz="2000"/>
          </a:p>
          <a:p>
            <a:r>
              <a:rPr lang="de-DE" sz="2000" dirty="0"/>
              <a:t>www.pixabay.com </a:t>
            </a:r>
            <a:endParaRPr lang="en-US" sz="2000"/>
          </a:p>
        </p:txBody>
      </p:sp>
      <p:sp>
        <p:nvSpPr>
          <p:cNvPr id="4" name="Textfeld 3">
            <a:extLst>
              <a:ext uri="{FF2B5EF4-FFF2-40B4-BE49-F238E27FC236}">
                <a16:creationId xmlns:a16="http://schemas.microsoft.com/office/drawing/2014/main" id="{6EFA1424-932A-50C3-DC06-D2B4497DC843}"/>
              </a:ext>
            </a:extLst>
          </p:cNvPr>
          <p:cNvSpPr txBox="1"/>
          <p:nvPr/>
        </p:nvSpPr>
        <p:spPr>
          <a:xfrm>
            <a:off x="8125790" y="5542385"/>
            <a:ext cx="2975114"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000"/>
              <a:t>Von Moritz Diehl, ​</a:t>
            </a:r>
          </a:p>
          <a:p>
            <a:r>
              <a:rPr lang="de-DE" sz="2000"/>
              <a:t>MSG Landau, Klasse 6d</a:t>
            </a:r>
          </a:p>
        </p:txBody>
      </p:sp>
    </p:spTree>
    <p:extLst>
      <p:ext uri="{BB962C8B-B14F-4D97-AF65-F5344CB8AC3E}">
        <p14:creationId xmlns:p14="http://schemas.microsoft.com/office/powerpoint/2010/main" val="25102327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E627B47-4970-AFBF-E796-6FB02CA72FAD}"/>
              </a:ext>
            </a:extLst>
          </p:cNvPr>
          <p:cNvSpPr>
            <a:spLocks noGrp="1"/>
          </p:cNvSpPr>
          <p:nvPr>
            <p:ph idx="1"/>
          </p:nvPr>
        </p:nvSpPr>
        <p:spPr>
          <a:xfrm>
            <a:off x="622020" y="331881"/>
            <a:ext cx="10515600" cy="1026949"/>
          </a:xfrm>
        </p:spPr>
        <p:txBody>
          <a:bodyPr vert="horz" lIns="91440" tIns="45720" rIns="91440" bIns="45720" rtlCol="0" anchor="t">
            <a:noAutofit/>
          </a:bodyPr>
          <a:lstStyle/>
          <a:p>
            <a:pPr marL="0" indent="0">
              <a:buNone/>
            </a:pPr>
            <a:r>
              <a:rPr lang="de-DE" sz="2800">
                <a:latin typeface="Aptos"/>
                <a:ea typeface="Calibri"/>
                <a:cs typeface="Calibri"/>
              </a:rPr>
              <a:t>Es war einmal eine kleine pfälzische Raupe. Eines schönen Tages aß diese wieder einmal ihren Saumagen und dachte sich: </a:t>
            </a:r>
          </a:p>
        </p:txBody>
      </p:sp>
      <p:pic>
        <p:nvPicPr>
          <p:cNvPr id="5" name="Grafik 4" descr="Ein Bild, das Grün, Clipart, Animation, Smiley enthält.&#10;&#10;Beschreibung automatisch generiert.">
            <a:extLst>
              <a:ext uri="{FF2B5EF4-FFF2-40B4-BE49-F238E27FC236}">
                <a16:creationId xmlns:a16="http://schemas.microsoft.com/office/drawing/2014/main" id="{B9B4DC04-E6DB-26EB-37E7-B585D941FC48}"/>
              </a:ext>
            </a:extLst>
          </p:cNvPr>
          <p:cNvPicPr>
            <a:picLocks noChangeAspect="1"/>
          </p:cNvPicPr>
          <p:nvPr/>
        </p:nvPicPr>
        <p:blipFill>
          <a:blip r:embed="rId2"/>
          <a:stretch>
            <a:fillRect/>
          </a:stretch>
        </p:blipFill>
        <p:spPr>
          <a:xfrm>
            <a:off x="718110" y="4427901"/>
            <a:ext cx="4000761" cy="2642992"/>
          </a:xfrm>
          <a:prstGeom prst="rect">
            <a:avLst/>
          </a:prstGeom>
        </p:spPr>
      </p:pic>
      <p:sp>
        <p:nvSpPr>
          <p:cNvPr id="6" name="Textfeld 5">
            <a:extLst>
              <a:ext uri="{FF2B5EF4-FFF2-40B4-BE49-F238E27FC236}">
                <a16:creationId xmlns:a16="http://schemas.microsoft.com/office/drawing/2014/main" id="{D6E8E635-7299-FD84-9417-7C35722BE6FF}"/>
              </a:ext>
            </a:extLst>
          </p:cNvPr>
          <p:cNvSpPr txBox="1"/>
          <p:nvPr/>
        </p:nvSpPr>
        <p:spPr>
          <a:xfrm>
            <a:off x="3930479" y="1822083"/>
            <a:ext cx="4517721" cy="224676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de-DE" sz="2800" dirty="0">
                <a:latin typeface="Aptos"/>
              </a:rPr>
              <a:t>„Immer nur Saumagen schmeckt nicht! Ich möchte die Welt entdecken und etwas Neues zu essen finden!“</a:t>
            </a:r>
            <a:endParaRPr lang="de-DE" dirty="0">
              <a:latin typeface="Aptos"/>
            </a:endParaRPr>
          </a:p>
        </p:txBody>
      </p:sp>
      <p:sp>
        <p:nvSpPr>
          <p:cNvPr id="7" name="Textfeld 6">
            <a:extLst>
              <a:ext uri="{FF2B5EF4-FFF2-40B4-BE49-F238E27FC236}">
                <a16:creationId xmlns:a16="http://schemas.microsoft.com/office/drawing/2014/main" id="{A0ADD186-68E2-C5CF-1BC1-24DD1FF11D55}"/>
              </a:ext>
            </a:extLst>
          </p:cNvPr>
          <p:cNvSpPr txBox="1"/>
          <p:nvPr/>
        </p:nvSpPr>
        <p:spPr>
          <a:xfrm>
            <a:off x="7713945" y="6137753"/>
            <a:ext cx="4215007"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800">
                <a:latin typeface="Aptos"/>
              </a:rPr>
              <a:t>Also, ging ihre Reise los...</a:t>
            </a:r>
            <a:endParaRPr lang="de-DE">
              <a:latin typeface="Aptos"/>
            </a:endParaRPr>
          </a:p>
        </p:txBody>
      </p:sp>
      <p:sp>
        <p:nvSpPr>
          <p:cNvPr id="9" name="Denkblase: wolkenförmig 8">
            <a:extLst>
              <a:ext uri="{FF2B5EF4-FFF2-40B4-BE49-F238E27FC236}">
                <a16:creationId xmlns:a16="http://schemas.microsoft.com/office/drawing/2014/main" id="{E74523A9-9AF6-9719-CBDE-0479F6A26A60}"/>
              </a:ext>
            </a:extLst>
          </p:cNvPr>
          <p:cNvSpPr/>
          <p:nvPr/>
        </p:nvSpPr>
        <p:spPr>
          <a:xfrm>
            <a:off x="3044369" y="1466361"/>
            <a:ext cx="6534409" cy="2964493"/>
          </a:xfrm>
          <a:prstGeom prst="cloudCallou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954643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78FB509-8305-0E13-7276-6E5A633D15EF}"/>
              </a:ext>
            </a:extLst>
          </p:cNvPr>
          <p:cNvSpPr>
            <a:spLocks noGrp="1"/>
          </p:cNvSpPr>
          <p:nvPr>
            <p:ph type="title"/>
          </p:nvPr>
        </p:nvSpPr>
        <p:spPr>
          <a:xfrm>
            <a:off x="630936" y="640080"/>
            <a:ext cx="4818888" cy="1481328"/>
          </a:xfrm>
        </p:spPr>
        <p:txBody>
          <a:bodyPr anchor="b">
            <a:normAutofit/>
          </a:bodyPr>
          <a:lstStyle/>
          <a:p>
            <a:r>
              <a:rPr lang="de-DE" sz="5000" dirty="0"/>
              <a:t>Die Reise </a:t>
            </a:r>
            <a:r>
              <a:rPr lang="de-DE" sz="5000" dirty="0">
                <a:latin typeface="Aptos"/>
              </a:rPr>
              <a:t>beginnt</a:t>
            </a:r>
          </a:p>
        </p:txBody>
      </p:sp>
      <p:sp>
        <p:nvSpPr>
          <p:cNvPr id="12"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58C67335-E92B-D817-CADA-89514293B1B2}"/>
              </a:ext>
            </a:extLst>
          </p:cNvPr>
          <p:cNvSpPr>
            <a:spLocks noGrp="1"/>
          </p:cNvSpPr>
          <p:nvPr>
            <p:ph idx="1"/>
          </p:nvPr>
        </p:nvSpPr>
        <p:spPr>
          <a:xfrm>
            <a:off x="630936" y="2660904"/>
            <a:ext cx="4818888" cy="3547872"/>
          </a:xfrm>
        </p:spPr>
        <p:txBody>
          <a:bodyPr vert="horz" lIns="91440" tIns="45720" rIns="91440" bIns="45720" rtlCol="0" anchor="t">
            <a:normAutofit/>
          </a:bodyPr>
          <a:lstStyle/>
          <a:p>
            <a:pPr marL="0" indent="0">
              <a:buNone/>
            </a:pPr>
            <a:r>
              <a:rPr lang="de-DE" dirty="0"/>
              <a:t>So ging sie los. Zuerst ging sie nach Frankreich. In der Nähe des Pariser Eiffelturms traf sie einen Hahn. </a:t>
            </a:r>
          </a:p>
          <a:p>
            <a:pPr marL="0" indent="0">
              <a:buNone/>
            </a:pPr>
            <a:r>
              <a:rPr lang="de-DE" dirty="0"/>
              <a:t>Sie begrüßte den Hahn und fragte ihn: </a:t>
            </a:r>
            <a:br>
              <a:rPr lang="de-DE" dirty="0"/>
            </a:br>
            <a:r>
              <a:rPr lang="de-DE" dirty="0"/>
              <a:t>„Hallo Hahn, weißt du, was es hier Typisches zu essen gibt?“</a:t>
            </a:r>
          </a:p>
        </p:txBody>
      </p:sp>
      <p:pic>
        <p:nvPicPr>
          <p:cNvPr id="5" name="Grafik 4" descr="Ein Bild, das Huhn, Hühnervogel, Kamm, Vogel enthält.&#10;&#10;Beschreibung automatisch generiert.">
            <a:extLst>
              <a:ext uri="{FF2B5EF4-FFF2-40B4-BE49-F238E27FC236}">
                <a16:creationId xmlns:a16="http://schemas.microsoft.com/office/drawing/2014/main" id="{70A66BEC-3CF3-F497-13F4-BF094795DBD5}"/>
              </a:ext>
            </a:extLst>
          </p:cNvPr>
          <p:cNvPicPr>
            <a:picLocks noChangeAspect="1"/>
          </p:cNvPicPr>
          <p:nvPr/>
        </p:nvPicPr>
        <p:blipFill>
          <a:blip r:embed="rId2"/>
          <a:stretch>
            <a:fillRect/>
          </a:stretch>
        </p:blipFill>
        <p:spPr>
          <a:xfrm>
            <a:off x="6283643" y="640080"/>
            <a:ext cx="5089778" cy="5577840"/>
          </a:xfrm>
          <a:prstGeom prst="rect">
            <a:avLst/>
          </a:prstGeom>
        </p:spPr>
      </p:pic>
    </p:spTree>
    <p:extLst>
      <p:ext uri="{BB962C8B-B14F-4D97-AF65-F5344CB8AC3E}">
        <p14:creationId xmlns:p14="http://schemas.microsoft.com/office/powerpoint/2010/main" val="412685748"/>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89D12C-51DC-7EDA-4455-72B6344F422C}"/>
              </a:ext>
            </a:extLst>
          </p:cNvPr>
          <p:cNvSpPr>
            <a:spLocks noGrp="1"/>
          </p:cNvSpPr>
          <p:nvPr>
            <p:ph type="title"/>
          </p:nvPr>
        </p:nvSpPr>
        <p:spPr/>
        <p:txBody>
          <a:bodyPr/>
          <a:lstStyle/>
          <a:p>
            <a:r>
              <a:rPr lang="de-DE" b="0">
                <a:latin typeface="Aptos"/>
              </a:rPr>
              <a:t>Frankreich</a:t>
            </a:r>
          </a:p>
        </p:txBody>
      </p:sp>
      <p:sp>
        <p:nvSpPr>
          <p:cNvPr id="3" name="Inhaltsplatzhalter 2">
            <a:extLst>
              <a:ext uri="{FF2B5EF4-FFF2-40B4-BE49-F238E27FC236}">
                <a16:creationId xmlns:a16="http://schemas.microsoft.com/office/drawing/2014/main" id="{F25319E8-2397-47B1-2530-270D69E0E452}"/>
              </a:ext>
            </a:extLst>
          </p:cNvPr>
          <p:cNvSpPr>
            <a:spLocks noGrp="1"/>
          </p:cNvSpPr>
          <p:nvPr>
            <p:ph idx="1"/>
          </p:nvPr>
        </p:nvSpPr>
        <p:spPr>
          <a:xfrm>
            <a:off x="838200" y="1287030"/>
            <a:ext cx="10506075" cy="1738025"/>
          </a:xfrm>
        </p:spPr>
        <p:txBody>
          <a:bodyPr vert="horz" lIns="91440" tIns="45720" rIns="91440" bIns="45720" rtlCol="0" anchor="t">
            <a:noAutofit/>
          </a:bodyPr>
          <a:lstStyle/>
          <a:p>
            <a:pPr marL="0" indent="0">
              <a:buNone/>
            </a:pPr>
            <a:r>
              <a:rPr lang="de-DE" dirty="0">
                <a:latin typeface="Aptos"/>
              </a:rPr>
              <a:t>„</a:t>
            </a:r>
            <a:r>
              <a:rPr lang="de-DE" sz="2800" dirty="0">
                <a:latin typeface="Aptos"/>
              </a:rPr>
              <a:t>Bonjour, natürlich weiß ich, was es hier zu essen gibt, schließlich bin ich das Wappentier von Frankreich. Hier gibt es die besten Croissants....</a:t>
            </a:r>
            <a:endParaRPr lang="de-DE" dirty="0"/>
          </a:p>
        </p:txBody>
      </p:sp>
      <p:pic>
        <p:nvPicPr>
          <p:cNvPr id="4" name="Grafik 3" descr="Ein Bild, das Huhn, Hühnervogel, Kamm, Vogel enthält.&#10;&#10;Beschreibung automatisch generiert.">
            <a:extLst>
              <a:ext uri="{FF2B5EF4-FFF2-40B4-BE49-F238E27FC236}">
                <a16:creationId xmlns:a16="http://schemas.microsoft.com/office/drawing/2014/main" id="{90B48C56-44A8-8839-3804-6B17D5E5B317}"/>
              </a:ext>
            </a:extLst>
          </p:cNvPr>
          <p:cNvPicPr>
            <a:picLocks noChangeAspect="1"/>
          </p:cNvPicPr>
          <p:nvPr/>
        </p:nvPicPr>
        <p:blipFill>
          <a:blip r:embed="rId2"/>
          <a:stretch>
            <a:fillRect/>
          </a:stretch>
        </p:blipFill>
        <p:spPr>
          <a:xfrm flipH="1">
            <a:off x="70202" y="1669554"/>
            <a:ext cx="765591" cy="753651"/>
          </a:xfrm>
          <a:prstGeom prst="rect">
            <a:avLst/>
          </a:prstGeom>
        </p:spPr>
      </p:pic>
      <p:pic>
        <p:nvPicPr>
          <p:cNvPr id="5" name="Grafik 4" descr="Ein Bild, das Cartoon, Clipart, Smiley, gelb enthält.&#10;&#10;Beschreibung automatisch generiert.">
            <a:extLst>
              <a:ext uri="{FF2B5EF4-FFF2-40B4-BE49-F238E27FC236}">
                <a16:creationId xmlns:a16="http://schemas.microsoft.com/office/drawing/2014/main" id="{8D300A0F-5172-77D9-ABE9-6DCEF023FB18}"/>
              </a:ext>
            </a:extLst>
          </p:cNvPr>
          <p:cNvPicPr>
            <a:picLocks noChangeAspect="1"/>
          </p:cNvPicPr>
          <p:nvPr/>
        </p:nvPicPr>
        <p:blipFill>
          <a:blip r:embed="rId3"/>
          <a:stretch>
            <a:fillRect/>
          </a:stretch>
        </p:blipFill>
        <p:spPr>
          <a:xfrm rot="900000">
            <a:off x="5875123" y="2512700"/>
            <a:ext cx="802035" cy="711897"/>
          </a:xfrm>
          <a:prstGeom prst="rect">
            <a:avLst/>
          </a:prstGeom>
        </p:spPr>
      </p:pic>
      <p:pic>
        <p:nvPicPr>
          <p:cNvPr id="6" name="Grafik 5" descr="Ein Bild, das Flagge, Rechteck enthält.&#10;&#10;Beschreibung automatisch generiert.">
            <a:extLst>
              <a:ext uri="{FF2B5EF4-FFF2-40B4-BE49-F238E27FC236}">
                <a16:creationId xmlns:a16="http://schemas.microsoft.com/office/drawing/2014/main" id="{53D946B1-D0B2-6495-51C7-EA0CD29131C4}"/>
              </a:ext>
            </a:extLst>
          </p:cNvPr>
          <p:cNvPicPr>
            <a:picLocks noChangeAspect="1"/>
          </p:cNvPicPr>
          <p:nvPr/>
        </p:nvPicPr>
        <p:blipFill>
          <a:blip r:embed="rId4"/>
          <a:stretch>
            <a:fillRect/>
          </a:stretch>
        </p:blipFill>
        <p:spPr>
          <a:xfrm>
            <a:off x="9442917" y="363764"/>
            <a:ext cx="1347815" cy="902280"/>
          </a:xfrm>
          <a:prstGeom prst="rect">
            <a:avLst/>
          </a:prstGeom>
        </p:spPr>
      </p:pic>
      <p:sp>
        <p:nvSpPr>
          <p:cNvPr id="8" name="Inhaltsplatzhalter 2">
            <a:extLst>
              <a:ext uri="{FF2B5EF4-FFF2-40B4-BE49-F238E27FC236}">
                <a16:creationId xmlns:a16="http://schemas.microsoft.com/office/drawing/2014/main" id="{725ADC22-ABFF-A900-9F70-9BCC14413BFE}"/>
              </a:ext>
            </a:extLst>
          </p:cNvPr>
          <p:cNvSpPr txBox="1">
            <a:spLocks/>
          </p:cNvSpPr>
          <p:nvPr/>
        </p:nvSpPr>
        <p:spPr>
          <a:xfrm>
            <a:off x="675688" y="3314843"/>
            <a:ext cx="10504055" cy="2654157"/>
          </a:xfrm>
          <a:prstGeom prst="rect">
            <a:avLst/>
          </a:prstGeom>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dirty="0">
                <a:latin typeface="Aptos"/>
              </a:rPr>
              <a:t>...und super Rotwein. Wenn du probieren möchtest, ich habe zufällig ein Croissant und eine Flasche Rotwein dabei“, sagte der Hahn. </a:t>
            </a:r>
          </a:p>
          <a:p>
            <a:pPr marL="0" indent="0">
              <a:buNone/>
            </a:pPr>
            <a:r>
              <a:rPr lang="de-DE" dirty="0">
                <a:latin typeface="Aptos"/>
              </a:rPr>
              <a:t>Die Raupe aß das Croissant, trank den Rotwein und bedankte sich bei dem Hahn. Sie freute sich über die Gastfreundschaft und ging weiter. Die Raupe dachte sich: </a:t>
            </a:r>
          </a:p>
          <a:p>
            <a:pPr marL="0" indent="0">
              <a:buNone/>
            </a:pPr>
            <a:r>
              <a:rPr lang="de-DE" dirty="0">
                <a:latin typeface="Aptos"/>
              </a:rPr>
              <a:t>„Satt bin ich immer noch nicht. Vielleicht finde ich noch weiteres leckeres Essen?...‘‘ </a:t>
            </a:r>
          </a:p>
        </p:txBody>
      </p:sp>
      <p:pic>
        <p:nvPicPr>
          <p:cNvPr id="9" name="Grafik 8" descr="Ein Bild, das Glas, Behälter, Weinglas, Stielglas enthält.&#10;&#10;Beschreibung automatisch generiert.">
            <a:extLst>
              <a:ext uri="{FF2B5EF4-FFF2-40B4-BE49-F238E27FC236}">
                <a16:creationId xmlns:a16="http://schemas.microsoft.com/office/drawing/2014/main" id="{187146AE-6354-B2BF-930F-678AA6D2F295}"/>
              </a:ext>
            </a:extLst>
          </p:cNvPr>
          <p:cNvPicPr>
            <a:picLocks noChangeAspect="1"/>
          </p:cNvPicPr>
          <p:nvPr/>
        </p:nvPicPr>
        <p:blipFill>
          <a:blip r:embed="rId5"/>
          <a:stretch>
            <a:fillRect/>
          </a:stretch>
        </p:blipFill>
        <p:spPr>
          <a:xfrm rot="-1620000">
            <a:off x="10580529" y="2471716"/>
            <a:ext cx="424544" cy="894719"/>
          </a:xfrm>
          <a:prstGeom prst="rect">
            <a:avLst/>
          </a:prstGeom>
        </p:spPr>
      </p:pic>
      <p:sp>
        <p:nvSpPr>
          <p:cNvPr id="10" name="Textfeld 9">
            <a:extLst>
              <a:ext uri="{FF2B5EF4-FFF2-40B4-BE49-F238E27FC236}">
                <a16:creationId xmlns:a16="http://schemas.microsoft.com/office/drawing/2014/main" id="{FDA63E1F-33FE-05A1-6CDC-F02B5058C3AC}"/>
              </a:ext>
            </a:extLst>
          </p:cNvPr>
          <p:cNvSpPr txBox="1"/>
          <p:nvPr/>
        </p:nvSpPr>
        <p:spPr>
          <a:xfrm>
            <a:off x="6917309" y="5635625"/>
            <a:ext cx="5515323"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2800">
                <a:latin typeface="Aptos"/>
              </a:rPr>
              <a:t>Als Nächstes ging sie nach Spanien....</a:t>
            </a:r>
          </a:p>
        </p:txBody>
      </p:sp>
    </p:spTree>
    <p:extLst>
      <p:ext uri="{BB962C8B-B14F-4D97-AF65-F5344CB8AC3E}">
        <p14:creationId xmlns:p14="http://schemas.microsoft.com/office/powerpoint/2010/main" val="32669367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ppt_x"/>
                                          </p:val>
                                        </p:tav>
                                        <p:tav tm="100000">
                                          <p:val>
                                            <p:strVal val="#ppt_x"/>
                                          </p:val>
                                        </p:tav>
                                      </p:tavLst>
                                    </p:anim>
                                    <p:anim calcmode="lin" valueType="num">
                                      <p:cBhvr additive="base">
                                        <p:cTn id="1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p:tgtEl>
                                          <p:spTgt spid="10"/>
                                        </p:tgtEl>
                                        <p:attrNameLst>
                                          <p:attrName>ppt_y</p:attrName>
                                        </p:attrNameLst>
                                      </p:cBhvr>
                                      <p:tavLst>
                                        <p:tav tm="0">
                                          <p:val>
                                            <p:strVal val="#ppt_y+#ppt_h*1.125000"/>
                                          </p:val>
                                        </p:tav>
                                        <p:tav tm="100000">
                                          <p:val>
                                            <p:strVal val="#ppt_y"/>
                                          </p:val>
                                        </p:tav>
                                      </p:tavLst>
                                    </p:anim>
                                    <p:animEffect transition="in" filter="wipe(up)">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3D8C2594-D090-8C08-EF11-EB4DE055D0E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V="1">
            <a:off x="-10174" y="0"/>
            <a:ext cx="12202174" cy="1519356"/>
            <a:chOff x="0" y="-29768"/>
            <a:chExt cx="12202174" cy="1519356"/>
          </a:xfrm>
        </p:grpSpPr>
        <p:sp>
          <p:nvSpPr>
            <p:cNvPr id="15" name="Rectangle 14">
              <a:extLst>
                <a:ext uri="{FF2B5EF4-FFF2-40B4-BE49-F238E27FC236}">
                  <a16:creationId xmlns:a16="http://schemas.microsoft.com/office/drawing/2014/main" id="{4A67DAAF-FAFC-5F06-CF11-BAF56802B6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5341412" y="-5371175"/>
              <a:ext cx="1519350" cy="12202174"/>
            </a:xfrm>
            <a:prstGeom prst="rect">
              <a:avLst/>
            </a:prstGeom>
            <a:gradFill>
              <a:gsLst>
                <a:gs pos="0">
                  <a:schemeClr val="accent5"/>
                </a:gs>
                <a:gs pos="100000">
                  <a:schemeClr val="accent2"/>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B5444F7-2B28-FE14-30BA-B2830707F9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9289101" y="-1429602"/>
              <a:ext cx="1507122" cy="4319024"/>
            </a:xfrm>
            <a:prstGeom prst="rect">
              <a:avLst/>
            </a:prstGeom>
            <a:gradFill>
              <a:gsLst>
                <a:gs pos="59000">
                  <a:schemeClr val="accent5">
                    <a:lumMod val="60000"/>
                    <a:lumOff val="40000"/>
                    <a:alpha val="0"/>
                  </a:schemeClr>
                </a:gs>
                <a:gs pos="100000">
                  <a:schemeClr val="accent5">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12D1903-3F69-B19C-EF04-221ACB4E817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2880884" y="-2910652"/>
              <a:ext cx="1519356" cy="7281123"/>
            </a:xfrm>
            <a:prstGeom prst="rect">
              <a:avLst/>
            </a:prstGeom>
            <a:gradFill>
              <a:gsLst>
                <a:gs pos="29000">
                  <a:schemeClr val="accent5">
                    <a:lumMod val="60000"/>
                    <a:lumOff val="40000"/>
                    <a:alpha val="0"/>
                  </a:schemeClr>
                </a:gs>
                <a:gs pos="100000">
                  <a:schemeClr val="accent5">
                    <a:lumMod val="75000"/>
                    <a:alpha val="7000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8033D374-95BA-7F67-20F7-31AD30C05722}"/>
              </a:ext>
            </a:extLst>
          </p:cNvPr>
          <p:cNvSpPr>
            <a:spLocks noGrp="1"/>
          </p:cNvSpPr>
          <p:nvPr>
            <p:ph type="title"/>
          </p:nvPr>
        </p:nvSpPr>
        <p:spPr>
          <a:xfrm>
            <a:off x="876691" y="301843"/>
            <a:ext cx="10477109" cy="1003532"/>
          </a:xfrm>
        </p:spPr>
        <p:txBody>
          <a:bodyPr anchor="ctr">
            <a:normAutofit/>
          </a:bodyPr>
          <a:lstStyle/>
          <a:p>
            <a:r>
              <a:rPr lang="de-DE" sz="3200">
                <a:solidFill>
                  <a:srgbClr val="FFFFFF"/>
                </a:solidFill>
                <a:latin typeface="Aptos"/>
              </a:rPr>
              <a:t>Spanien</a:t>
            </a:r>
          </a:p>
        </p:txBody>
      </p:sp>
      <p:sp>
        <p:nvSpPr>
          <p:cNvPr id="3" name="Inhaltsplatzhalter 2">
            <a:extLst>
              <a:ext uri="{FF2B5EF4-FFF2-40B4-BE49-F238E27FC236}">
                <a16:creationId xmlns:a16="http://schemas.microsoft.com/office/drawing/2014/main" id="{F870AA0F-2EFA-86E3-11B6-0A3414FE2EE6}"/>
              </a:ext>
            </a:extLst>
          </p:cNvPr>
          <p:cNvSpPr>
            <a:spLocks noGrp="1"/>
          </p:cNvSpPr>
          <p:nvPr>
            <p:ph idx="1"/>
          </p:nvPr>
        </p:nvSpPr>
        <p:spPr>
          <a:xfrm>
            <a:off x="876692" y="2308124"/>
            <a:ext cx="7065328" cy="3704758"/>
          </a:xfrm>
        </p:spPr>
        <p:txBody>
          <a:bodyPr vert="horz" lIns="91440" tIns="45720" rIns="91440" bIns="45720" rtlCol="0" anchor="ctr">
            <a:noAutofit/>
          </a:bodyPr>
          <a:lstStyle/>
          <a:p>
            <a:pPr marL="0" indent="0">
              <a:buNone/>
            </a:pPr>
            <a:r>
              <a:rPr lang="de-DE" sz="2000" dirty="0"/>
              <a:t>In der Hauptstadt Madrid traf sie einen Stier. </a:t>
            </a:r>
          </a:p>
          <a:p>
            <a:pPr marL="0" indent="0">
              <a:buNone/>
            </a:pPr>
            <a:r>
              <a:rPr lang="de-DE" sz="2000" dirty="0"/>
              <a:t>Sie fragte den Stier: „Guten Tag Stier, weißt du, was es hier Typisches zu essen gibt?‘‘</a:t>
            </a:r>
            <a:endParaRPr lang="en-US" sz="2000" dirty="0"/>
          </a:p>
          <a:p>
            <a:pPr marL="0" indent="0">
              <a:buNone/>
            </a:pPr>
            <a:r>
              <a:rPr lang="de-DE" sz="2000" dirty="0"/>
              <a:t>„</a:t>
            </a:r>
            <a:r>
              <a:rPr lang="de-DE" sz="2000" dirty="0" err="1"/>
              <a:t>Ola</a:t>
            </a:r>
            <a:r>
              <a:rPr lang="de-DE" sz="2000" dirty="0"/>
              <a:t> Raupe! Natürlich weiß ich, was es hier Typisches zu essen gibt. Typisch für Spanien ist Paella. </a:t>
            </a:r>
            <a:endParaRPr lang="en-US" sz="2000" dirty="0"/>
          </a:p>
          <a:p>
            <a:pPr marL="0" indent="0">
              <a:buNone/>
            </a:pPr>
            <a:r>
              <a:rPr lang="de-DE" sz="2000" dirty="0"/>
              <a:t>Das ist ein Gericht, in dem Reis mit Meeresfrüchten und Hähnchen zusammen in einer großen Pfanne gekocht werden. In diesem Restaurant gibt es die beste Paella‘‘, antwortete der Stier. </a:t>
            </a:r>
            <a:endParaRPr lang="en-US" sz="2000" dirty="0"/>
          </a:p>
          <a:p>
            <a:pPr marL="0" indent="0">
              <a:buNone/>
            </a:pPr>
            <a:r>
              <a:rPr lang="de-DE" sz="2000" dirty="0"/>
              <a:t>Die Raupe bedankte sich bei dem Stier und ging in das Restaurant, welches ihr der Stier empfohlen hatte. Sie bestellte sich eine kleine Portion Paella und freute sich über den guten Tipp.</a:t>
            </a:r>
            <a:endParaRPr lang="en-US" sz="2000" dirty="0"/>
          </a:p>
          <a:p>
            <a:pPr marL="0" indent="0">
              <a:buNone/>
            </a:pPr>
            <a:r>
              <a:rPr lang="de-DE" sz="2000" dirty="0"/>
              <a:t>Danach war sie noch immer nicht satt und setzte ihre Reise fort.</a:t>
            </a:r>
          </a:p>
          <a:p>
            <a:pPr marL="0" indent="0">
              <a:buNone/>
            </a:pPr>
            <a:endParaRPr lang="de-DE" sz="1300" dirty="0"/>
          </a:p>
        </p:txBody>
      </p:sp>
      <p:pic>
        <p:nvPicPr>
          <p:cNvPr id="5" name="Grafik 4" descr="Ein Bild, das Clipart, Cartoon, Animierter Cartoon, Darstellung enthält.&#10;&#10;Beschreibung automatisch generiert.">
            <a:extLst>
              <a:ext uri="{FF2B5EF4-FFF2-40B4-BE49-F238E27FC236}">
                <a16:creationId xmlns:a16="http://schemas.microsoft.com/office/drawing/2014/main" id="{9D75018F-850A-5E91-A388-30C21AE64E3B}"/>
              </a:ext>
            </a:extLst>
          </p:cNvPr>
          <p:cNvPicPr>
            <a:picLocks noChangeAspect="1"/>
          </p:cNvPicPr>
          <p:nvPr/>
        </p:nvPicPr>
        <p:blipFill>
          <a:blip r:embed="rId2"/>
          <a:srcRect t="15637" r="2" b="24976"/>
          <a:stretch/>
        </p:blipFill>
        <p:spPr>
          <a:xfrm>
            <a:off x="7946354" y="1524069"/>
            <a:ext cx="2363432" cy="1865019"/>
          </a:xfrm>
          <a:prstGeom prst="rect">
            <a:avLst/>
          </a:prstGeom>
        </p:spPr>
      </p:pic>
      <p:pic>
        <p:nvPicPr>
          <p:cNvPr id="7" name="Grafik 6" descr="Ein Bild, das Kreis, gelb, Kinderkunst, Kunst enthält.&#10;&#10;Beschreibung automatisch generiert.">
            <a:extLst>
              <a:ext uri="{FF2B5EF4-FFF2-40B4-BE49-F238E27FC236}">
                <a16:creationId xmlns:a16="http://schemas.microsoft.com/office/drawing/2014/main" id="{D1816B5D-EACC-8256-97CA-0104B5365F9F}"/>
              </a:ext>
            </a:extLst>
          </p:cNvPr>
          <p:cNvPicPr>
            <a:picLocks noChangeAspect="1"/>
          </p:cNvPicPr>
          <p:nvPr/>
        </p:nvPicPr>
        <p:blipFill>
          <a:blip r:embed="rId3"/>
          <a:stretch>
            <a:fillRect/>
          </a:stretch>
        </p:blipFill>
        <p:spPr>
          <a:xfrm>
            <a:off x="9671352" y="4080731"/>
            <a:ext cx="1487497" cy="1523623"/>
          </a:xfrm>
          <a:prstGeom prst="rect">
            <a:avLst/>
          </a:prstGeom>
        </p:spPr>
      </p:pic>
      <p:pic>
        <p:nvPicPr>
          <p:cNvPr id="9" name="Grafik 8" descr="Ein Bild, das Text, Grafiken, Grafikdesign, gelb enthält.&#10;&#10;Beschreibung automatisch generiert.">
            <a:extLst>
              <a:ext uri="{FF2B5EF4-FFF2-40B4-BE49-F238E27FC236}">
                <a16:creationId xmlns:a16="http://schemas.microsoft.com/office/drawing/2014/main" id="{E98A9265-14D4-FFAE-AA6C-28D5DCAD19DB}"/>
              </a:ext>
            </a:extLst>
          </p:cNvPr>
          <p:cNvPicPr>
            <a:picLocks noChangeAspect="1"/>
          </p:cNvPicPr>
          <p:nvPr/>
        </p:nvPicPr>
        <p:blipFill>
          <a:blip r:embed="rId4"/>
          <a:srcRect r="14544" b="2"/>
          <a:stretch/>
        </p:blipFill>
        <p:spPr>
          <a:xfrm>
            <a:off x="9671354" y="220896"/>
            <a:ext cx="1492575" cy="1165714"/>
          </a:xfrm>
          <a:prstGeom prst="rect">
            <a:avLst/>
          </a:prstGeom>
        </p:spPr>
      </p:pic>
    </p:spTree>
    <p:extLst>
      <p:ext uri="{BB962C8B-B14F-4D97-AF65-F5344CB8AC3E}">
        <p14:creationId xmlns:p14="http://schemas.microsoft.com/office/powerpoint/2010/main" val="4927557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DC7C1BD2-DC36-0AC8-CC40-942927165E5D}"/>
              </a:ext>
            </a:extLst>
          </p:cNvPr>
          <p:cNvSpPr>
            <a:spLocks noGrp="1"/>
          </p:cNvSpPr>
          <p:nvPr>
            <p:ph idx="1"/>
          </p:nvPr>
        </p:nvSpPr>
        <p:spPr>
          <a:xfrm>
            <a:off x="-4436" y="-3958"/>
            <a:ext cx="12030075" cy="2455863"/>
          </a:xfrm>
        </p:spPr>
        <p:txBody>
          <a:bodyPr vert="horz" lIns="91440" tIns="45720" rIns="91440" bIns="45720" rtlCol="0" anchor="t">
            <a:normAutofit/>
          </a:bodyPr>
          <a:lstStyle/>
          <a:p>
            <a:pPr marL="0" indent="0">
              <a:buNone/>
            </a:pPr>
            <a:r>
              <a:rPr lang="de-DE" sz="2400" dirty="0">
                <a:latin typeface="Aptos"/>
              </a:rPr>
              <a:t>Die Raupe dachte nach: „Während meiner Reise durch  Europa habe ich freundliche Tiere kennengelernt und es  gab leckere Sachen zu essen, das muss ich meinen Freunden erzählen und die werden  sicher staunen. </a:t>
            </a:r>
          </a:p>
          <a:p>
            <a:pPr marL="0" indent="0">
              <a:buNone/>
            </a:pPr>
            <a:r>
              <a:rPr lang="de-DE" sz="2400" dirty="0">
                <a:latin typeface="Aptos"/>
              </a:rPr>
              <a:t>Vielleicht schreibe ich mir die Rezepte auf?“</a:t>
            </a:r>
          </a:p>
          <a:p>
            <a:pPr marL="0" indent="0">
              <a:buNone/>
            </a:pPr>
            <a:endParaRPr lang="de-DE" dirty="0"/>
          </a:p>
          <a:p>
            <a:pPr marL="0" indent="0">
              <a:buNone/>
            </a:pPr>
            <a:endParaRPr lang="de-DE" dirty="0"/>
          </a:p>
        </p:txBody>
      </p:sp>
      <p:pic>
        <p:nvPicPr>
          <p:cNvPr id="4" name="Grafik 3" descr="Ein Bild, das Grün, Clipart, Animation, Smiley enthält.&#10;&#10;Beschreibung automatisch generiert.">
            <a:extLst>
              <a:ext uri="{FF2B5EF4-FFF2-40B4-BE49-F238E27FC236}">
                <a16:creationId xmlns:a16="http://schemas.microsoft.com/office/drawing/2014/main" id="{0BD1B435-4DF6-1EB5-9794-FFA7AD9E1DBA}"/>
              </a:ext>
            </a:extLst>
          </p:cNvPr>
          <p:cNvPicPr>
            <a:picLocks noChangeAspect="1"/>
          </p:cNvPicPr>
          <p:nvPr/>
        </p:nvPicPr>
        <p:blipFill>
          <a:blip r:embed="rId2"/>
          <a:stretch>
            <a:fillRect/>
          </a:stretch>
        </p:blipFill>
        <p:spPr>
          <a:xfrm>
            <a:off x="2123945" y="4843136"/>
            <a:ext cx="3581661" cy="2423917"/>
          </a:xfrm>
          <a:prstGeom prst="rect">
            <a:avLst/>
          </a:prstGeom>
        </p:spPr>
      </p:pic>
      <p:sp>
        <p:nvSpPr>
          <p:cNvPr id="6" name="Denkblase: wolkenförmig 5">
            <a:extLst>
              <a:ext uri="{FF2B5EF4-FFF2-40B4-BE49-F238E27FC236}">
                <a16:creationId xmlns:a16="http://schemas.microsoft.com/office/drawing/2014/main" id="{6F07D8A0-9599-F5A7-5CC5-874E80AA461A}"/>
              </a:ext>
            </a:extLst>
          </p:cNvPr>
          <p:cNvSpPr/>
          <p:nvPr/>
        </p:nvSpPr>
        <p:spPr>
          <a:xfrm>
            <a:off x="4206005" y="2013427"/>
            <a:ext cx="5991484" cy="2821618"/>
          </a:xfrm>
          <a:prstGeom prst="cloudCallout">
            <a:avLst/>
          </a:prstGeom>
          <a:no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de-DE"/>
              <a:t>8</a:t>
            </a:r>
          </a:p>
        </p:txBody>
      </p:sp>
      <p:pic>
        <p:nvPicPr>
          <p:cNvPr id="2" name="Grafik 1" descr="Ein Bild, das Text, Clipart, Cartoon, Grafikdesign enthält.&#10;&#10;Beschreibung automatisch generiert.">
            <a:extLst>
              <a:ext uri="{FF2B5EF4-FFF2-40B4-BE49-F238E27FC236}">
                <a16:creationId xmlns:a16="http://schemas.microsoft.com/office/drawing/2014/main" id="{7746AD05-FDAE-4A12-5FE7-15972FE971C0}"/>
              </a:ext>
            </a:extLst>
          </p:cNvPr>
          <p:cNvPicPr>
            <a:picLocks noChangeAspect="1"/>
          </p:cNvPicPr>
          <p:nvPr/>
        </p:nvPicPr>
        <p:blipFill>
          <a:blip r:embed="rId3"/>
          <a:stretch>
            <a:fillRect/>
          </a:stretch>
        </p:blipFill>
        <p:spPr>
          <a:xfrm rot="1740000">
            <a:off x="6117557" y="2408168"/>
            <a:ext cx="1381083" cy="2042216"/>
          </a:xfrm>
          <a:prstGeom prst="rect">
            <a:avLst/>
          </a:prstGeom>
        </p:spPr>
      </p:pic>
      <p:sp>
        <p:nvSpPr>
          <p:cNvPr id="5" name="Textfeld 12">
            <a:extLst>
              <a:ext uri="{FF2B5EF4-FFF2-40B4-BE49-F238E27FC236}">
                <a16:creationId xmlns:a16="http://schemas.microsoft.com/office/drawing/2014/main" id="{57DC0486-0B98-BEC2-6594-B37DDFDC3260}"/>
              </a:ext>
            </a:extLst>
          </p:cNvPr>
          <p:cNvSpPr txBox="1"/>
          <p:nvPr/>
        </p:nvSpPr>
        <p:spPr>
          <a:xfrm>
            <a:off x="6813400" y="6137753"/>
            <a:ext cx="5115552" cy="461665"/>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e-DE" sz="2400">
                <a:latin typeface="Aptos"/>
              </a:rPr>
              <a:t>Als Nächstes kam sie nach Italien...</a:t>
            </a:r>
          </a:p>
        </p:txBody>
      </p:sp>
    </p:spTree>
    <p:extLst>
      <p:ext uri="{BB962C8B-B14F-4D97-AF65-F5344CB8AC3E}">
        <p14:creationId xmlns:p14="http://schemas.microsoft.com/office/powerpoint/2010/main" val="19544287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45AC87-1D03-4452-BBE4-712E10796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A66E38-056D-4A0A-BF1D-682AB0529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D0A197-F7EC-4629-86FB-48D5D3B82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835780"/>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7251444-A29D-44A8-9E2E-263F0C215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826288"/>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4A9AB4E8-8A6B-ED82-84C0-B770BEFA81BD}"/>
              </a:ext>
            </a:extLst>
          </p:cNvPr>
          <p:cNvSpPr>
            <a:spLocks noGrp="1"/>
          </p:cNvSpPr>
          <p:nvPr>
            <p:ph type="title"/>
          </p:nvPr>
        </p:nvSpPr>
        <p:spPr>
          <a:xfrm>
            <a:off x="1371600" y="488826"/>
            <a:ext cx="9448801" cy="1047132"/>
          </a:xfrm>
        </p:spPr>
        <p:txBody>
          <a:bodyPr anchor="ctr">
            <a:normAutofit/>
          </a:bodyPr>
          <a:lstStyle/>
          <a:p>
            <a:r>
              <a:rPr lang="de-DE" sz="4000">
                <a:solidFill>
                  <a:srgbClr val="FFFFFF"/>
                </a:solidFill>
                <a:latin typeface="Aptos"/>
              </a:rPr>
              <a:t>Italien</a:t>
            </a:r>
          </a:p>
        </p:txBody>
      </p:sp>
      <p:pic>
        <p:nvPicPr>
          <p:cNvPr id="5" name="Grafik 4" descr="Ein Bild, das Grün, rot, Flagge, Design enthält.&#10;&#10;Beschreibung automatisch generiert.">
            <a:extLst>
              <a:ext uri="{FF2B5EF4-FFF2-40B4-BE49-F238E27FC236}">
                <a16:creationId xmlns:a16="http://schemas.microsoft.com/office/drawing/2014/main" id="{4CD1E202-899C-2583-7245-AEA37213DF48}"/>
              </a:ext>
            </a:extLst>
          </p:cNvPr>
          <p:cNvPicPr>
            <a:picLocks noChangeAspect="1"/>
          </p:cNvPicPr>
          <p:nvPr/>
        </p:nvPicPr>
        <p:blipFill>
          <a:blip r:embed="rId2"/>
          <a:srcRect l="16721" r="16629" b="-13"/>
          <a:stretch/>
        </p:blipFill>
        <p:spPr>
          <a:xfrm>
            <a:off x="1826653"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7" name="Grafik 6" descr="Ein Bild, das Säugetier, Entwurf, Zeichnung, Darstellung enthält.&#10;&#10;Beschreibung automatisch generiert.">
            <a:extLst>
              <a:ext uri="{FF2B5EF4-FFF2-40B4-BE49-F238E27FC236}">
                <a16:creationId xmlns:a16="http://schemas.microsoft.com/office/drawing/2014/main" id="{462942D2-C830-7370-3AEC-9DE32F8E31C3}"/>
              </a:ext>
            </a:extLst>
          </p:cNvPr>
          <p:cNvPicPr>
            <a:picLocks noChangeAspect="1"/>
          </p:cNvPicPr>
          <p:nvPr/>
        </p:nvPicPr>
        <p:blipFill>
          <a:blip r:embed="rId3"/>
          <a:srcRect t="23341" r="1" b="14160"/>
          <a:stretch/>
        </p:blipFill>
        <p:spPr>
          <a:xfrm>
            <a:off x="4813890"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9" name="Grafik 8" descr="Ein Bild, das Zeichnung, Clipart, Cartoon, Darstellung enthält.&#10;&#10;Beschreibung automatisch generiert.">
            <a:extLst>
              <a:ext uri="{FF2B5EF4-FFF2-40B4-BE49-F238E27FC236}">
                <a16:creationId xmlns:a16="http://schemas.microsoft.com/office/drawing/2014/main" id="{01FE5BA7-0648-2620-557B-B9CE95E03504}"/>
              </a:ext>
            </a:extLst>
          </p:cNvPr>
          <p:cNvPicPr>
            <a:picLocks noChangeAspect="1"/>
          </p:cNvPicPr>
          <p:nvPr/>
        </p:nvPicPr>
        <p:blipFill>
          <a:blip r:embed="rId4"/>
          <a:srcRect t="8258" r="-5" b="19988"/>
          <a:stretch/>
        </p:blipFill>
        <p:spPr>
          <a:xfrm>
            <a:off x="7801127" y="180189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sp>
        <p:nvSpPr>
          <p:cNvPr id="3" name="Inhaltsplatzhalter 2">
            <a:extLst>
              <a:ext uri="{FF2B5EF4-FFF2-40B4-BE49-F238E27FC236}">
                <a16:creationId xmlns:a16="http://schemas.microsoft.com/office/drawing/2014/main" id="{57A6082A-F2B8-8A09-6CB8-9D8FF09458EE}"/>
              </a:ext>
            </a:extLst>
          </p:cNvPr>
          <p:cNvSpPr>
            <a:spLocks noGrp="1"/>
          </p:cNvSpPr>
          <p:nvPr>
            <p:ph idx="1"/>
          </p:nvPr>
        </p:nvSpPr>
        <p:spPr>
          <a:xfrm>
            <a:off x="1590965" y="4659744"/>
            <a:ext cx="9448800" cy="2031448"/>
          </a:xfrm>
        </p:spPr>
        <p:txBody>
          <a:bodyPr vert="horz" lIns="91440" tIns="45720" rIns="91440" bIns="45720" rtlCol="0" anchor="t">
            <a:noAutofit/>
          </a:bodyPr>
          <a:lstStyle/>
          <a:p>
            <a:pPr marL="0" indent="0">
              <a:buNone/>
            </a:pPr>
            <a:r>
              <a:rPr lang="de-DE" sz="1800" dirty="0"/>
              <a:t>Dort in Rom, wo das legendäre Colosseum steht, traf sie einen Wolf. „Hallo Wolf“, sagt sie, „Weißt du, was es hier Typisches zu essen gibt?“</a:t>
            </a:r>
            <a:endParaRPr lang="en-US" sz="1800" dirty="0"/>
          </a:p>
          <a:p>
            <a:pPr marL="0" indent="0">
              <a:buNone/>
            </a:pPr>
            <a:r>
              <a:rPr lang="de-DE" sz="1800" dirty="0"/>
              <a:t>„Ciao Raupe, natürlich weiß ich, was es hier Typisches zu essen gibt. Typisch für Italien ist die Pizza. Die beste Pizza bekommst du in der Pizzeria am Colosseum.” </a:t>
            </a:r>
            <a:endParaRPr lang="en-US" sz="1800" dirty="0"/>
          </a:p>
          <a:p>
            <a:pPr marL="0" indent="0">
              <a:buNone/>
            </a:pPr>
            <a:r>
              <a:rPr lang="de-DE" sz="1800" dirty="0"/>
              <a:t>„Danke. Ich hätte aber noch eine Frage“, sagte die Raupe. „Kannst du mir vielleicht ein Land empfehlen, wo ich unbedingt hin muss?“</a:t>
            </a:r>
            <a:endParaRPr lang="de-DE" dirty="0"/>
          </a:p>
          <a:p>
            <a:pPr marL="0" indent="0">
              <a:buNone/>
            </a:pPr>
            <a:endParaRPr lang="de-DE" sz="1800" dirty="0"/>
          </a:p>
          <a:p>
            <a:pPr marL="0" indent="0">
              <a:buNone/>
            </a:pPr>
            <a:endParaRPr lang="de-DE" sz="1300" dirty="0"/>
          </a:p>
        </p:txBody>
      </p:sp>
    </p:spTree>
    <p:extLst>
      <p:ext uri="{BB962C8B-B14F-4D97-AF65-F5344CB8AC3E}">
        <p14:creationId xmlns:p14="http://schemas.microsoft.com/office/powerpoint/2010/main" val="74557736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50D1C5B3-B60D-4696-AE60-100D5EC8A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6C45AC87-1D03-4452-BBE4-712E10796A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12192000" cy="2835786"/>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3A66E38-056D-4A0A-BF1D-682AB05298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9080500" y="6"/>
            <a:ext cx="3111498" cy="2835780"/>
          </a:xfrm>
          <a:prstGeom prst="rect">
            <a:avLst/>
          </a:prstGeom>
          <a:gradFill>
            <a:gsLst>
              <a:gs pos="0">
                <a:srgbClr val="000000">
                  <a:alpha val="63000"/>
                </a:srgbClr>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E7D0A197-F7EC-4629-86FB-48D5D3B829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
            <a:ext cx="12192000" cy="2835780"/>
          </a:xfrm>
          <a:prstGeom prst="rect">
            <a:avLst/>
          </a:prstGeom>
          <a:gradFill>
            <a:gsLst>
              <a:gs pos="39000">
                <a:schemeClr val="accent1">
                  <a:lumMod val="50000"/>
                  <a:alpha val="0"/>
                </a:schemeClr>
              </a:gs>
              <a:gs pos="100000">
                <a:srgbClr val="000000">
                  <a:alpha val="72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47251444-A29D-44A8-9E2E-263F0C215B1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26042" y="9496"/>
            <a:ext cx="11765956" cy="2826288"/>
          </a:xfrm>
          <a:prstGeom prst="rect">
            <a:avLst/>
          </a:prstGeom>
          <a:gradFill>
            <a:gsLst>
              <a:gs pos="0">
                <a:srgbClr val="000000">
                  <a:alpha val="8000"/>
                </a:srgbClr>
              </a:gs>
              <a:gs pos="76000">
                <a:schemeClr val="accent1">
                  <a:lumMod val="75000"/>
                  <a:alpha val="22000"/>
                </a:schemeClr>
              </a:gs>
            </a:gsLst>
            <a:lin ang="21594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fik 6" descr="Ein Bild, das Säugetier, Entwurf, Zeichnung, Darstellung enthält.&#10;&#10;Beschreibung automatisch generiert.">
            <a:extLst>
              <a:ext uri="{FF2B5EF4-FFF2-40B4-BE49-F238E27FC236}">
                <a16:creationId xmlns:a16="http://schemas.microsoft.com/office/drawing/2014/main" id="{462942D2-C830-7370-3AEC-9DE32F8E31C3}"/>
              </a:ext>
            </a:extLst>
          </p:cNvPr>
          <p:cNvPicPr>
            <a:picLocks noChangeAspect="1"/>
          </p:cNvPicPr>
          <p:nvPr/>
        </p:nvPicPr>
        <p:blipFill>
          <a:blip r:embed="rId2"/>
          <a:srcRect t="23341" r="1" b="14160"/>
          <a:stretch/>
        </p:blipFill>
        <p:spPr>
          <a:xfrm>
            <a:off x="1633368" y="1581021"/>
            <a:ext cx="2593464" cy="2593464"/>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pic>
        <p:nvPicPr>
          <p:cNvPr id="9" name="Grafik 8" descr="Ein Bild, das Text, Karte, Atlas enthält.&#10;&#10;KI-generierte Inhalte können fehlerhaft sein.">
            <a:extLst>
              <a:ext uri="{FF2B5EF4-FFF2-40B4-BE49-F238E27FC236}">
                <a16:creationId xmlns:a16="http://schemas.microsoft.com/office/drawing/2014/main" id="{01FE5BA7-0648-2620-557B-B9CE95E03504}"/>
              </a:ext>
            </a:extLst>
          </p:cNvPr>
          <p:cNvPicPr>
            <a:picLocks noChangeAspect="1"/>
          </p:cNvPicPr>
          <p:nvPr/>
        </p:nvPicPr>
        <p:blipFill>
          <a:blip r:embed="rId3"/>
          <a:srcRect t="1870" b="1870"/>
          <a:stretch/>
        </p:blipFill>
        <p:spPr>
          <a:xfrm>
            <a:off x="6094910" y="338128"/>
            <a:ext cx="4172681" cy="4172681"/>
          </a:xfrm>
          <a:custGeom>
            <a:avLst/>
            <a:gdLst/>
            <a:ahLst/>
            <a:cxnLst/>
            <a:rect l="l" t="t" r="r" b="b"/>
            <a:pathLst>
              <a:path w="2593464" h="2593464">
                <a:moveTo>
                  <a:pt x="1296732" y="0"/>
                </a:moveTo>
                <a:cubicBezTo>
                  <a:pt x="2012897" y="0"/>
                  <a:pt x="2593464" y="580567"/>
                  <a:pt x="2593464" y="1296732"/>
                </a:cubicBezTo>
                <a:cubicBezTo>
                  <a:pt x="2593464" y="2012897"/>
                  <a:pt x="2012897" y="2593464"/>
                  <a:pt x="1296732" y="2593464"/>
                </a:cubicBezTo>
                <a:cubicBezTo>
                  <a:pt x="580567" y="2593464"/>
                  <a:pt x="0" y="2012897"/>
                  <a:pt x="0" y="1296732"/>
                </a:cubicBezTo>
                <a:cubicBezTo>
                  <a:pt x="0" y="580567"/>
                  <a:pt x="580567" y="0"/>
                  <a:pt x="1296732" y="0"/>
                </a:cubicBezTo>
                <a:close/>
              </a:path>
            </a:pathLst>
          </a:custGeom>
        </p:spPr>
      </p:pic>
      <p:sp>
        <p:nvSpPr>
          <p:cNvPr id="3" name="Inhaltsplatzhalter 2">
            <a:extLst>
              <a:ext uri="{FF2B5EF4-FFF2-40B4-BE49-F238E27FC236}">
                <a16:creationId xmlns:a16="http://schemas.microsoft.com/office/drawing/2014/main" id="{57A6082A-F2B8-8A09-6CB8-9D8FF09458EE}"/>
              </a:ext>
            </a:extLst>
          </p:cNvPr>
          <p:cNvSpPr>
            <a:spLocks noGrp="1"/>
          </p:cNvSpPr>
          <p:nvPr>
            <p:ph idx="1"/>
          </p:nvPr>
        </p:nvSpPr>
        <p:spPr>
          <a:xfrm>
            <a:off x="1371601" y="4301835"/>
            <a:ext cx="9448800" cy="426631"/>
          </a:xfrm>
        </p:spPr>
        <p:txBody>
          <a:bodyPr vert="horz" lIns="91440" tIns="45720" rIns="91440" bIns="45720" rtlCol="0" anchor="t">
            <a:noAutofit/>
          </a:bodyPr>
          <a:lstStyle/>
          <a:p>
            <a:pPr marL="0" indent="0">
              <a:buNone/>
            </a:pPr>
            <a:r>
              <a:rPr lang="de-DE" sz="1800" dirty="0"/>
              <a:t>„Wo warst du schon?“, fragte der Wolf. „Ich habe eine Karte, ich zeige es dir“, sagte sie. </a:t>
            </a:r>
            <a:endParaRPr lang="en-US" sz="1800" dirty="0"/>
          </a:p>
          <a:p>
            <a:pPr marL="0" indent="0">
              <a:buNone/>
            </a:pPr>
            <a:endParaRPr lang="de-DE" sz="1300" dirty="0"/>
          </a:p>
        </p:txBody>
      </p:sp>
      <p:sp>
        <p:nvSpPr>
          <p:cNvPr id="11" name="Textfeld 10">
            <a:extLst>
              <a:ext uri="{FF2B5EF4-FFF2-40B4-BE49-F238E27FC236}">
                <a16:creationId xmlns:a16="http://schemas.microsoft.com/office/drawing/2014/main" id="{1DC00302-EC9D-399A-39CB-D32ECB283C3B}"/>
              </a:ext>
            </a:extLst>
          </p:cNvPr>
          <p:cNvSpPr txBox="1"/>
          <p:nvPr/>
        </p:nvSpPr>
        <p:spPr>
          <a:xfrm>
            <a:off x="8786806" y="6521640"/>
            <a:ext cx="47230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600">
                <a:latin typeface="Aptos"/>
              </a:rPr>
              <a:t>Als Nächstes ging sie nach Belgien...</a:t>
            </a:r>
            <a:r>
              <a:rPr lang="de-DE" sz="1600">
                <a:solidFill>
                  <a:schemeClr val="bg1"/>
                </a:solidFill>
                <a:latin typeface="Aptos"/>
              </a:rPr>
              <a:t>.</a:t>
            </a:r>
          </a:p>
        </p:txBody>
      </p:sp>
      <p:sp>
        <p:nvSpPr>
          <p:cNvPr id="12" name="Inhaltsplatzhalter 2">
            <a:extLst>
              <a:ext uri="{FF2B5EF4-FFF2-40B4-BE49-F238E27FC236}">
                <a16:creationId xmlns:a16="http://schemas.microsoft.com/office/drawing/2014/main" id="{C1F292D0-F80C-1344-A8E3-B41B72C0F98F}"/>
              </a:ext>
            </a:extLst>
          </p:cNvPr>
          <p:cNvSpPr txBox="1">
            <a:spLocks/>
          </p:cNvSpPr>
          <p:nvPr/>
        </p:nvSpPr>
        <p:spPr>
          <a:xfrm>
            <a:off x="1373910" y="6070599"/>
            <a:ext cx="9945255" cy="784540"/>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de-DE" sz="1800" dirty="0"/>
              <a:t>So ging die Raupe in das Restaurant, welches ihr der Wolf empfohlen hatte. Sie bestellte eine Pizza und aß diese. So ging sie weiter. Satt war sie aber immer noch nicht.</a:t>
            </a:r>
            <a:endParaRPr lang="en-US" sz="1400" dirty="0"/>
          </a:p>
          <a:p>
            <a:pPr marL="0" indent="0">
              <a:buFont typeface="Arial" panose="020B0604020202020204" pitchFamily="34" charset="0"/>
              <a:buNone/>
            </a:pPr>
            <a:endParaRPr lang="de-DE" sz="1300"/>
          </a:p>
        </p:txBody>
      </p:sp>
      <p:sp>
        <p:nvSpPr>
          <p:cNvPr id="15" name="Inhaltsplatzhalter 2">
            <a:extLst>
              <a:ext uri="{FF2B5EF4-FFF2-40B4-BE49-F238E27FC236}">
                <a16:creationId xmlns:a16="http://schemas.microsoft.com/office/drawing/2014/main" id="{315AF33B-9C5F-6A6A-89CB-BBDDEC3E1B3E}"/>
              </a:ext>
            </a:extLst>
          </p:cNvPr>
          <p:cNvSpPr txBox="1">
            <a:spLocks/>
          </p:cNvSpPr>
          <p:nvPr/>
        </p:nvSpPr>
        <p:spPr>
          <a:xfrm>
            <a:off x="1223820" y="4812144"/>
            <a:ext cx="10568708" cy="1708174"/>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800" dirty="0"/>
              <a:t>„Das ist aber eine schwere Frage, denn jedes Land in der EU ist einzigartig, das ergibt die Vielfalt der EU.“ </a:t>
            </a:r>
            <a:endParaRPr lang="en-US" sz="1800" dirty="0"/>
          </a:p>
          <a:p>
            <a:pPr marL="0" indent="0">
              <a:buNone/>
            </a:pPr>
            <a:r>
              <a:rPr lang="de-DE" sz="1800" dirty="0"/>
              <a:t>„Genau, das wünsche ich mir, dass es so bleibt“ ,überlegte die Raupe.</a:t>
            </a:r>
            <a:endParaRPr lang="en-US" sz="1800" dirty="0"/>
          </a:p>
          <a:p>
            <a:pPr marL="0" indent="0">
              <a:buNone/>
            </a:pPr>
            <a:r>
              <a:rPr lang="de-DE" sz="1800" dirty="0"/>
              <a:t>„Ich kann dir Belgien empfehlen“,riet der Wolf. Die Raupe bedankte sich bei dem italienischen Wappentier. </a:t>
            </a:r>
            <a:endParaRPr lang="en-US" sz="1800" dirty="0"/>
          </a:p>
          <a:p>
            <a:pPr marL="0" indent="0">
              <a:buFont typeface="Arial" panose="020B0604020202020204" pitchFamily="34" charset="0"/>
              <a:buNone/>
            </a:pPr>
            <a:endParaRPr lang="de-DE" sz="1300" dirty="0"/>
          </a:p>
        </p:txBody>
      </p:sp>
      <p:sp>
        <p:nvSpPr>
          <p:cNvPr id="17" name="Pfeil: nach rechts gekrümmt 16">
            <a:extLst>
              <a:ext uri="{FF2B5EF4-FFF2-40B4-BE49-F238E27FC236}">
                <a16:creationId xmlns:a16="http://schemas.microsoft.com/office/drawing/2014/main" id="{802E302C-5ABF-156A-5962-146CA752E397}"/>
              </a:ext>
            </a:extLst>
          </p:cNvPr>
          <p:cNvSpPr/>
          <p:nvPr/>
        </p:nvSpPr>
        <p:spPr>
          <a:xfrm rot="1680000">
            <a:off x="6834908" y="2690091"/>
            <a:ext cx="662248" cy="98524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9" name="Pfeil: nach rechts gekrümmt 18">
            <a:extLst>
              <a:ext uri="{FF2B5EF4-FFF2-40B4-BE49-F238E27FC236}">
                <a16:creationId xmlns:a16="http://schemas.microsoft.com/office/drawing/2014/main" id="{08A2DF1B-754D-20E5-4530-2DB101C35ECF}"/>
              </a:ext>
            </a:extLst>
          </p:cNvPr>
          <p:cNvSpPr/>
          <p:nvPr/>
        </p:nvSpPr>
        <p:spPr>
          <a:xfrm rot="2640000">
            <a:off x="7550725" y="1939636"/>
            <a:ext cx="662248" cy="985243"/>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21" name="Pfeil: nach rechts gekrümmt 20">
            <a:extLst>
              <a:ext uri="{FF2B5EF4-FFF2-40B4-BE49-F238E27FC236}">
                <a16:creationId xmlns:a16="http://schemas.microsoft.com/office/drawing/2014/main" id="{059184B7-6666-7F37-867D-458132AA3691}"/>
              </a:ext>
            </a:extLst>
          </p:cNvPr>
          <p:cNvSpPr/>
          <p:nvPr/>
        </p:nvSpPr>
        <p:spPr>
          <a:xfrm rot="15780000">
            <a:off x="7749398" y="3251287"/>
            <a:ext cx="673793" cy="1320060"/>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Tree>
    <p:extLst>
      <p:ext uri="{BB962C8B-B14F-4D97-AF65-F5344CB8AC3E}">
        <p14:creationId xmlns:p14="http://schemas.microsoft.com/office/powerpoint/2010/main" val="3407809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2" presetClass="entr" presetSubtype="4"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p:tgtEl>
                                          <p:spTgt spid="9"/>
                                        </p:tgtEl>
                                        <p:attrNameLst>
                                          <p:attrName>ppt_y</p:attrName>
                                        </p:attrNameLst>
                                      </p:cBhvr>
                                      <p:tavLst>
                                        <p:tav tm="0">
                                          <p:val>
                                            <p:strVal val="#ppt_y+#ppt_h*1.125000"/>
                                          </p:val>
                                        </p:tav>
                                        <p:tav tm="100000">
                                          <p:val>
                                            <p:strVal val="#ppt_y"/>
                                          </p:val>
                                        </p:tav>
                                      </p:tavLst>
                                    </p:anim>
                                    <p:animEffect transition="in" filter="wipe(up)">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ppt_x"/>
                                          </p:val>
                                        </p:tav>
                                        <p:tav tm="100000">
                                          <p:val>
                                            <p:strVal val="#ppt_x"/>
                                          </p:val>
                                        </p:tav>
                                      </p:tavLst>
                                    </p:anim>
                                    <p:anim calcmode="lin" valueType="num">
                                      <p:cBhvr additive="base">
                                        <p:cTn id="1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ppt_x"/>
                                          </p:val>
                                        </p:tav>
                                        <p:tav tm="100000">
                                          <p:val>
                                            <p:strVal val="#ppt_x"/>
                                          </p:val>
                                        </p:tav>
                                      </p:tavLst>
                                    </p:anim>
                                    <p:anim calcmode="lin" valueType="num">
                                      <p:cBhvr additive="base">
                                        <p:cTn id="2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p:tgtEl>
                                          <p:spTgt spid="11"/>
                                        </p:tgtEl>
                                        <p:attrNameLst>
                                          <p:attrName>ppt_y</p:attrName>
                                        </p:attrNameLst>
                                      </p:cBhvr>
                                      <p:tavLst>
                                        <p:tav tm="0">
                                          <p:val>
                                            <p:strVal val="#ppt_y+#ppt_h*1.125000"/>
                                          </p:val>
                                        </p:tav>
                                        <p:tav tm="100000">
                                          <p:val>
                                            <p:strVal val="#ppt_y"/>
                                          </p:val>
                                        </p:tav>
                                      </p:tavLst>
                                    </p:anim>
                                    <p:animEffect transition="in" filter="wipe(up)">
                                      <p:cBhvr>
                                        <p:cTn id="4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p:bldP spid="12" grpId="0"/>
      <p:bldP spid="15" grpId="0"/>
      <p:bldP spid="17" grpId="0" animBg="1"/>
      <p:bldP spid="19"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3">
            <a:extLst>
              <a:ext uri="{FF2B5EF4-FFF2-40B4-BE49-F238E27FC236}">
                <a16:creationId xmlns:a16="http://schemas.microsoft.com/office/drawing/2014/main" id="{D75A5B51-0925-4835-8511-A0DD17EAA9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F8B5C7F-204E-2B19-81D6-DC91DC70B088}"/>
              </a:ext>
            </a:extLst>
          </p:cNvPr>
          <p:cNvSpPr>
            <a:spLocks noGrp="1"/>
          </p:cNvSpPr>
          <p:nvPr>
            <p:ph type="title"/>
          </p:nvPr>
        </p:nvSpPr>
        <p:spPr>
          <a:xfrm>
            <a:off x="612648" y="365125"/>
            <a:ext cx="5295015" cy="2063808"/>
          </a:xfrm>
        </p:spPr>
        <p:txBody>
          <a:bodyPr anchor="b">
            <a:normAutofit/>
          </a:bodyPr>
          <a:lstStyle/>
          <a:p>
            <a:r>
              <a:rPr lang="de-DE" sz="5400">
                <a:latin typeface="Aptos"/>
              </a:rPr>
              <a:t>Belgien</a:t>
            </a:r>
          </a:p>
        </p:txBody>
      </p:sp>
      <p:sp>
        <p:nvSpPr>
          <p:cNvPr id="22" name="Sketch line">
            <a:extLst>
              <a:ext uri="{FF2B5EF4-FFF2-40B4-BE49-F238E27FC236}">
                <a16:creationId xmlns:a16="http://schemas.microsoft.com/office/drawing/2014/main" id="{5CDFD20D-8E4F-4E3A-AF87-93F23E0D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2650181"/>
            <a:ext cx="4343400" cy="18288"/>
          </a:xfrm>
          <a:custGeom>
            <a:avLst/>
            <a:gdLst>
              <a:gd name="connsiteX0" fmla="*/ 0 w 4343400"/>
              <a:gd name="connsiteY0" fmla="*/ 0 h 18288"/>
              <a:gd name="connsiteX1" fmla="*/ 577052 w 4343400"/>
              <a:gd name="connsiteY1" fmla="*/ 0 h 18288"/>
              <a:gd name="connsiteX2" fmla="*/ 1067235 w 4343400"/>
              <a:gd name="connsiteY2" fmla="*/ 0 h 18288"/>
              <a:gd name="connsiteX3" fmla="*/ 1600853 w 4343400"/>
              <a:gd name="connsiteY3" fmla="*/ 0 h 18288"/>
              <a:gd name="connsiteX4" fmla="*/ 2264773 w 4343400"/>
              <a:gd name="connsiteY4" fmla="*/ 0 h 18288"/>
              <a:gd name="connsiteX5" fmla="*/ 2841825 w 4343400"/>
              <a:gd name="connsiteY5" fmla="*/ 0 h 18288"/>
              <a:gd name="connsiteX6" fmla="*/ 3375442 w 4343400"/>
              <a:gd name="connsiteY6" fmla="*/ 0 h 18288"/>
              <a:gd name="connsiteX7" fmla="*/ 4343400 w 4343400"/>
              <a:gd name="connsiteY7" fmla="*/ 0 h 18288"/>
              <a:gd name="connsiteX8" fmla="*/ 4343400 w 4343400"/>
              <a:gd name="connsiteY8" fmla="*/ 18288 h 18288"/>
              <a:gd name="connsiteX9" fmla="*/ 3722914 w 4343400"/>
              <a:gd name="connsiteY9" fmla="*/ 18288 h 18288"/>
              <a:gd name="connsiteX10" fmla="*/ 3189297 w 4343400"/>
              <a:gd name="connsiteY10" fmla="*/ 18288 h 18288"/>
              <a:gd name="connsiteX11" fmla="*/ 2481943 w 4343400"/>
              <a:gd name="connsiteY11" fmla="*/ 18288 h 18288"/>
              <a:gd name="connsiteX12" fmla="*/ 1904891 w 4343400"/>
              <a:gd name="connsiteY12" fmla="*/ 18288 h 18288"/>
              <a:gd name="connsiteX13" fmla="*/ 1414707 w 4343400"/>
              <a:gd name="connsiteY13" fmla="*/ 18288 h 18288"/>
              <a:gd name="connsiteX14" fmla="*/ 750788 w 4343400"/>
              <a:gd name="connsiteY14" fmla="*/ 18288 h 18288"/>
              <a:gd name="connsiteX15" fmla="*/ 0 w 4343400"/>
              <a:gd name="connsiteY15" fmla="*/ 18288 h 18288"/>
              <a:gd name="connsiteX16" fmla="*/ 0 w 434340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343400" h="18288" fill="none" extrusionOk="0">
                <a:moveTo>
                  <a:pt x="0" y="0"/>
                </a:moveTo>
                <a:cubicBezTo>
                  <a:pt x="233209" y="-19550"/>
                  <a:pt x="330816" y="19068"/>
                  <a:pt x="577052" y="0"/>
                </a:cubicBezTo>
                <a:cubicBezTo>
                  <a:pt x="823288" y="-19068"/>
                  <a:pt x="875077" y="10360"/>
                  <a:pt x="1067235" y="0"/>
                </a:cubicBezTo>
                <a:cubicBezTo>
                  <a:pt x="1259393" y="-10360"/>
                  <a:pt x="1410699" y="2939"/>
                  <a:pt x="1600853" y="0"/>
                </a:cubicBezTo>
                <a:cubicBezTo>
                  <a:pt x="1791007" y="-2939"/>
                  <a:pt x="2101644" y="-26225"/>
                  <a:pt x="2264773" y="0"/>
                </a:cubicBezTo>
                <a:cubicBezTo>
                  <a:pt x="2427902" y="26225"/>
                  <a:pt x="2690426" y="-27726"/>
                  <a:pt x="2841825" y="0"/>
                </a:cubicBezTo>
                <a:cubicBezTo>
                  <a:pt x="2993224" y="27726"/>
                  <a:pt x="3172320" y="-18569"/>
                  <a:pt x="3375442" y="0"/>
                </a:cubicBezTo>
                <a:cubicBezTo>
                  <a:pt x="3578564" y="18569"/>
                  <a:pt x="4003119" y="21909"/>
                  <a:pt x="4343400" y="0"/>
                </a:cubicBezTo>
                <a:cubicBezTo>
                  <a:pt x="4343798" y="7429"/>
                  <a:pt x="4343380" y="10822"/>
                  <a:pt x="4343400" y="18288"/>
                </a:cubicBezTo>
                <a:cubicBezTo>
                  <a:pt x="4109047" y="14709"/>
                  <a:pt x="3996986" y="7919"/>
                  <a:pt x="3722914" y="18288"/>
                </a:cubicBezTo>
                <a:cubicBezTo>
                  <a:pt x="3448842" y="28657"/>
                  <a:pt x="3340973" y="29252"/>
                  <a:pt x="3189297" y="18288"/>
                </a:cubicBezTo>
                <a:cubicBezTo>
                  <a:pt x="3037621" y="7324"/>
                  <a:pt x="2636891" y="-9539"/>
                  <a:pt x="2481943" y="18288"/>
                </a:cubicBezTo>
                <a:cubicBezTo>
                  <a:pt x="2326995" y="46115"/>
                  <a:pt x="2131632" y="740"/>
                  <a:pt x="1904891" y="18288"/>
                </a:cubicBezTo>
                <a:cubicBezTo>
                  <a:pt x="1678150" y="35836"/>
                  <a:pt x="1575362" y="-3381"/>
                  <a:pt x="1414707" y="18288"/>
                </a:cubicBezTo>
                <a:cubicBezTo>
                  <a:pt x="1254052" y="39957"/>
                  <a:pt x="1051093" y="-335"/>
                  <a:pt x="750788" y="18288"/>
                </a:cubicBezTo>
                <a:cubicBezTo>
                  <a:pt x="450483" y="36911"/>
                  <a:pt x="293781" y="22900"/>
                  <a:pt x="0" y="18288"/>
                </a:cubicBezTo>
                <a:cubicBezTo>
                  <a:pt x="-591" y="13205"/>
                  <a:pt x="-663" y="6329"/>
                  <a:pt x="0" y="0"/>
                </a:cubicBezTo>
                <a:close/>
              </a:path>
              <a:path w="4343400" h="18288" stroke="0" extrusionOk="0">
                <a:moveTo>
                  <a:pt x="0" y="0"/>
                </a:moveTo>
                <a:cubicBezTo>
                  <a:pt x="212719" y="-28531"/>
                  <a:pt x="340561" y="-1164"/>
                  <a:pt x="577052" y="0"/>
                </a:cubicBezTo>
                <a:cubicBezTo>
                  <a:pt x="813543" y="1164"/>
                  <a:pt x="866967" y="-9376"/>
                  <a:pt x="1067235" y="0"/>
                </a:cubicBezTo>
                <a:cubicBezTo>
                  <a:pt x="1267503" y="9376"/>
                  <a:pt x="1485778" y="-20470"/>
                  <a:pt x="1774589" y="0"/>
                </a:cubicBezTo>
                <a:cubicBezTo>
                  <a:pt x="2063400" y="20470"/>
                  <a:pt x="2090152" y="-14502"/>
                  <a:pt x="2351641" y="0"/>
                </a:cubicBezTo>
                <a:cubicBezTo>
                  <a:pt x="2613130" y="14502"/>
                  <a:pt x="2802864" y="19125"/>
                  <a:pt x="2928693" y="0"/>
                </a:cubicBezTo>
                <a:cubicBezTo>
                  <a:pt x="3054522" y="-19125"/>
                  <a:pt x="3482611" y="-2038"/>
                  <a:pt x="3636046" y="0"/>
                </a:cubicBezTo>
                <a:cubicBezTo>
                  <a:pt x="3789481" y="2038"/>
                  <a:pt x="4012363" y="973"/>
                  <a:pt x="4343400" y="0"/>
                </a:cubicBezTo>
                <a:cubicBezTo>
                  <a:pt x="4342514" y="5429"/>
                  <a:pt x="4344221" y="14046"/>
                  <a:pt x="4343400" y="18288"/>
                </a:cubicBezTo>
                <a:cubicBezTo>
                  <a:pt x="4078870" y="-6138"/>
                  <a:pt x="4015967" y="29658"/>
                  <a:pt x="3809782" y="18288"/>
                </a:cubicBezTo>
                <a:cubicBezTo>
                  <a:pt x="3603597" y="6918"/>
                  <a:pt x="3495552" y="24439"/>
                  <a:pt x="3189297" y="18288"/>
                </a:cubicBezTo>
                <a:cubicBezTo>
                  <a:pt x="2883042" y="12137"/>
                  <a:pt x="2850610" y="32583"/>
                  <a:pt x="2568811" y="18288"/>
                </a:cubicBezTo>
                <a:cubicBezTo>
                  <a:pt x="2287012" y="3993"/>
                  <a:pt x="2279820" y="23580"/>
                  <a:pt x="1991759" y="18288"/>
                </a:cubicBezTo>
                <a:cubicBezTo>
                  <a:pt x="1703698" y="12996"/>
                  <a:pt x="1616455" y="23157"/>
                  <a:pt x="1284405" y="18288"/>
                </a:cubicBezTo>
                <a:cubicBezTo>
                  <a:pt x="952355" y="13419"/>
                  <a:pt x="783530" y="16053"/>
                  <a:pt x="577052" y="18288"/>
                </a:cubicBezTo>
                <a:cubicBezTo>
                  <a:pt x="370574" y="20523"/>
                  <a:pt x="173929" y="5195"/>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nhaltsplatzhalter 2">
            <a:extLst>
              <a:ext uri="{FF2B5EF4-FFF2-40B4-BE49-F238E27FC236}">
                <a16:creationId xmlns:a16="http://schemas.microsoft.com/office/drawing/2014/main" id="{6BB09264-B403-3F8D-F626-A04B37FF15AE}"/>
              </a:ext>
            </a:extLst>
          </p:cNvPr>
          <p:cNvSpPr>
            <a:spLocks noGrp="1"/>
          </p:cNvSpPr>
          <p:nvPr>
            <p:ph idx="1"/>
          </p:nvPr>
        </p:nvSpPr>
        <p:spPr>
          <a:xfrm>
            <a:off x="612648" y="2908005"/>
            <a:ext cx="5295015" cy="3268957"/>
          </a:xfrm>
        </p:spPr>
        <p:txBody>
          <a:bodyPr vert="horz" lIns="91440" tIns="45720" rIns="91440" bIns="45720" rtlCol="0" anchor="t">
            <a:noAutofit/>
          </a:bodyPr>
          <a:lstStyle/>
          <a:p>
            <a:pPr marL="0" indent="0">
              <a:buNone/>
            </a:pPr>
            <a:r>
              <a:rPr lang="de-DE" sz="1400" dirty="0"/>
              <a:t>Als sie in Belgien ankam, war es schon Abend. Dort traf sie einen belgischen Löwen. </a:t>
            </a:r>
            <a:endParaRPr lang="en-US" sz="1400" dirty="0"/>
          </a:p>
          <a:p>
            <a:pPr marL="0" indent="0">
              <a:buNone/>
            </a:pPr>
            <a:r>
              <a:rPr lang="de-DE" sz="1400" dirty="0"/>
              <a:t>„Guten Abend Löwe, weißt du, was es hier Typisches zu essen gibt?“ ,fragte sie. „Guten Abend, </a:t>
            </a:r>
            <a:r>
              <a:rPr lang="de-DE" sz="1400" dirty="0" err="1"/>
              <a:t>Godenavond</a:t>
            </a:r>
            <a:r>
              <a:rPr lang="de-DE" sz="1400" dirty="0"/>
              <a:t> und </a:t>
            </a:r>
            <a:r>
              <a:rPr lang="de-DE" sz="1400" dirty="0" err="1"/>
              <a:t>Bonsoir</a:t>
            </a:r>
            <a:r>
              <a:rPr lang="de-DE" sz="1400" dirty="0"/>
              <a:t> Raupe. Bei uns gibt es die besten Pommes </a:t>
            </a:r>
            <a:r>
              <a:rPr lang="de-DE" sz="1400" dirty="0" err="1"/>
              <a:t>Frittes</a:t>
            </a:r>
            <a:r>
              <a:rPr lang="de-DE" sz="1400" dirty="0"/>
              <a:t> der Welt“, antwortete der Löwe. </a:t>
            </a:r>
            <a:endParaRPr lang="en-US" sz="1400" dirty="0"/>
          </a:p>
          <a:p>
            <a:pPr marL="0" indent="0">
              <a:buNone/>
            </a:pPr>
            <a:r>
              <a:rPr lang="de-DE" sz="1400" dirty="0"/>
              <a:t>„Danke“, sagte sie, „aber warum ist euer Guten Abend so lang?“ </a:t>
            </a:r>
            <a:endParaRPr lang="en-US" sz="1400" dirty="0"/>
          </a:p>
          <a:p>
            <a:pPr marL="0" indent="0">
              <a:buNone/>
            </a:pPr>
            <a:r>
              <a:rPr lang="de-DE" sz="1400" dirty="0"/>
              <a:t>Der Löwe entgegnete: „Das liegt daran, dass wir Deutsch, Niederländisch und Französisch sprechen, je nachdem wo wir uns in Belgien befinden." ,, Cool“,  sagte die Raupe, „In Frankreich war ich schon. Wo gibt es diese Pommes?“,  fragte sie. Der Löwe sagte: „Ich habe welche dabei, wenn du möchtest, darfst du mitessen.“ So aß die Raupe die Pommes mit dem Löwen.</a:t>
            </a:r>
            <a:endParaRPr lang="en-US" sz="1400" dirty="0"/>
          </a:p>
          <a:p>
            <a:pPr marL="0" indent="0">
              <a:buNone/>
            </a:pPr>
            <a:r>
              <a:rPr lang="de-DE" sz="1400" dirty="0"/>
              <a:t>Sie schmeckten herrlich. „Kann ich dich in deinem Heimatland besuchen?“, fragte der Löwe. „Ja, ich wohne in Deutschland", sagte die Raupe. Sie verabschiedete sich vom Löwen. Satt war sie aber immer noch nicht.</a:t>
            </a:r>
            <a:endParaRPr lang="en-US" sz="1400" dirty="0"/>
          </a:p>
          <a:p>
            <a:pPr marL="0" indent="0">
              <a:buNone/>
            </a:pPr>
            <a:endParaRPr lang="de-DE" sz="1200" dirty="0"/>
          </a:p>
          <a:p>
            <a:pPr marL="0" indent="0">
              <a:buNone/>
            </a:pPr>
            <a:endParaRPr lang="de-DE" sz="1200" dirty="0"/>
          </a:p>
          <a:p>
            <a:pPr marL="0" indent="0">
              <a:buNone/>
            </a:pPr>
            <a:endParaRPr lang="de-DE" sz="1200" dirty="0"/>
          </a:p>
        </p:txBody>
      </p:sp>
      <p:pic>
        <p:nvPicPr>
          <p:cNvPr id="5" name="Grafik 4" descr="Ein Bild, das Cartoon, Große Katzen, Tierfigur, Massai-Löwe enthält.&#10;&#10;Beschreibung automatisch generiert.">
            <a:extLst>
              <a:ext uri="{FF2B5EF4-FFF2-40B4-BE49-F238E27FC236}">
                <a16:creationId xmlns:a16="http://schemas.microsoft.com/office/drawing/2014/main" id="{C95E2A08-3762-6C8A-34BE-3C454A9AAFE6}"/>
              </a:ext>
            </a:extLst>
          </p:cNvPr>
          <p:cNvPicPr>
            <a:picLocks noChangeAspect="1"/>
          </p:cNvPicPr>
          <p:nvPr/>
        </p:nvPicPr>
        <p:blipFill>
          <a:blip r:embed="rId2"/>
          <a:srcRect l="6338" r="9158" b="-4"/>
          <a:stretch/>
        </p:blipFill>
        <p:spPr>
          <a:xfrm>
            <a:off x="6396397" y="456618"/>
            <a:ext cx="2603605" cy="2696020"/>
          </a:xfrm>
          <a:prstGeom prst="rect">
            <a:avLst/>
          </a:prstGeom>
        </p:spPr>
      </p:pic>
      <p:pic>
        <p:nvPicPr>
          <p:cNvPr id="7" name="Grafik 6" descr="Ein Bild, das Karte, Silhouette enthält.&#10;&#10;Beschreibung automatisch generiert.">
            <a:extLst>
              <a:ext uri="{FF2B5EF4-FFF2-40B4-BE49-F238E27FC236}">
                <a16:creationId xmlns:a16="http://schemas.microsoft.com/office/drawing/2014/main" id="{D7ADA0A1-0172-61A1-BCEB-2F798F58A4E9}"/>
              </a:ext>
            </a:extLst>
          </p:cNvPr>
          <p:cNvPicPr>
            <a:picLocks noChangeAspect="1"/>
          </p:cNvPicPr>
          <p:nvPr/>
        </p:nvPicPr>
        <p:blipFill>
          <a:blip r:embed="rId3"/>
          <a:stretch>
            <a:fillRect/>
          </a:stretch>
        </p:blipFill>
        <p:spPr>
          <a:xfrm>
            <a:off x="9224328" y="740404"/>
            <a:ext cx="2603605" cy="2128447"/>
          </a:xfrm>
          <a:prstGeom prst="rect">
            <a:avLst/>
          </a:prstGeom>
        </p:spPr>
      </p:pic>
      <p:pic>
        <p:nvPicPr>
          <p:cNvPr id="9" name="Grafik 8">
            <a:extLst>
              <a:ext uri="{FF2B5EF4-FFF2-40B4-BE49-F238E27FC236}">
                <a16:creationId xmlns:a16="http://schemas.microsoft.com/office/drawing/2014/main" id="{49807FAC-8A8C-11B2-41C3-96245B91FD4A}"/>
              </a:ext>
            </a:extLst>
          </p:cNvPr>
          <p:cNvPicPr>
            <a:picLocks noChangeAspect="1"/>
          </p:cNvPicPr>
          <p:nvPr/>
        </p:nvPicPr>
        <p:blipFill>
          <a:blip r:embed="rId4"/>
          <a:srcRect l="5073" r="10559" b="-4"/>
          <a:stretch/>
        </p:blipFill>
        <p:spPr>
          <a:xfrm>
            <a:off x="6963441" y="3426258"/>
            <a:ext cx="4297448" cy="2750705"/>
          </a:xfrm>
          <a:prstGeom prst="rect">
            <a:avLst/>
          </a:prstGeom>
        </p:spPr>
      </p:pic>
      <p:sp>
        <p:nvSpPr>
          <p:cNvPr id="6" name="Textfeld 5">
            <a:extLst>
              <a:ext uri="{FF2B5EF4-FFF2-40B4-BE49-F238E27FC236}">
                <a16:creationId xmlns:a16="http://schemas.microsoft.com/office/drawing/2014/main" id="{3DD4F83E-3DD6-AEFA-A723-A6DD0380BA9E}"/>
              </a:ext>
            </a:extLst>
          </p:cNvPr>
          <p:cNvSpPr txBox="1"/>
          <p:nvPr/>
        </p:nvSpPr>
        <p:spPr>
          <a:xfrm>
            <a:off x="8786806" y="6521640"/>
            <a:ext cx="472300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600">
                <a:latin typeface="Aptos"/>
              </a:rPr>
              <a:t>Als Nächstes ging sie nach Ungarn...</a:t>
            </a:r>
            <a:r>
              <a:rPr lang="de-DE" sz="1600">
                <a:solidFill>
                  <a:schemeClr val="bg1"/>
                </a:solidFill>
                <a:latin typeface="Aptos"/>
              </a:rPr>
              <a:t>.</a:t>
            </a:r>
          </a:p>
        </p:txBody>
      </p:sp>
    </p:spTree>
    <p:extLst>
      <p:ext uri="{BB962C8B-B14F-4D97-AF65-F5344CB8AC3E}">
        <p14:creationId xmlns:p14="http://schemas.microsoft.com/office/powerpoint/2010/main" val="324197168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ppt_x"/>
                                          </p:val>
                                        </p:tav>
                                        <p:tav tm="100000">
                                          <p:val>
                                            <p:strVal val="#ppt_x"/>
                                          </p:val>
                                        </p:tav>
                                      </p:tavLst>
                                    </p:anim>
                                    <p:anim calcmode="lin" valueType="num">
                                      <p:cBhvr additive="base">
                                        <p:cTn id="1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2" presetClass="entr" presetSubtype="4"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additive="base">
                                        <p:cTn id="33" dur="500"/>
                                        <p:tgtEl>
                                          <p:spTgt spid="6"/>
                                        </p:tgtEl>
                                        <p:attrNameLst>
                                          <p:attrName>ppt_y</p:attrName>
                                        </p:attrNameLst>
                                      </p:cBhvr>
                                      <p:tavLst>
                                        <p:tav tm="0">
                                          <p:val>
                                            <p:strVal val="#ppt_y+#ppt_h*1.125000"/>
                                          </p:val>
                                        </p:tav>
                                        <p:tav tm="100000">
                                          <p:val>
                                            <p:strVal val="#ppt_y"/>
                                          </p:val>
                                        </p:tav>
                                      </p:tavLst>
                                    </p:anim>
                                    <p:animEffect transition="in" filter="wipe(up)">
                                      <p:cBhvr>
                                        <p:cTn id="3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theme/theme1.xml><?xml version="1.0" encoding="utf-8"?>
<a:theme xmlns:a="http://schemas.openxmlformats.org/drawingml/2006/main" name="Lariss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Larissa">
      <a:majorFont>
        <a:latin typeface="Aptos Display"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panose="020B00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Breitbild</PresentationFormat>
  <Paragraphs>0</Paragraphs>
  <Slides>15</Slides>
  <Notes>0</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Larissa</vt:lpstr>
      <vt:lpstr>Die kleine Raupe frisst  sich durch Europa</vt:lpstr>
      <vt:lpstr>PowerPoint-Präsentation</vt:lpstr>
      <vt:lpstr>Die Reise beginnt</vt:lpstr>
      <vt:lpstr>Frankreich</vt:lpstr>
      <vt:lpstr>Spanien</vt:lpstr>
      <vt:lpstr>PowerPoint-Präsentation</vt:lpstr>
      <vt:lpstr>Italien</vt:lpstr>
      <vt:lpstr>PowerPoint-Präsentation</vt:lpstr>
      <vt:lpstr>Belgien</vt:lpstr>
      <vt:lpstr> </vt:lpstr>
      <vt:lpstr>Ungarn</vt:lpstr>
      <vt:lpstr>Österreich</vt:lpstr>
      <vt:lpstr>Deutschland</vt:lpstr>
      <vt:lpstr>PowerPoint-Präsentation</vt:lpstr>
      <vt:lpstr>Quellen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Die kleine Raupe frisst  sich durch Europa</dc:title>
  <dc:creator/>
  <cp:lastModifiedBy>weibea</cp:lastModifiedBy>
  <cp:revision>262</cp:revision>
  <dcterms:created xsi:type="dcterms:W3CDTF">2012-07-30T21:06:50Z</dcterms:created>
  <dcterms:modified xsi:type="dcterms:W3CDTF">2025-01-21T18:43:57Z</dcterms:modified>
</cp:coreProperties>
</file>